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5143500" cx="9144000"/>
  <p:notesSz cx="6858000" cy="9144000"/>
  <p:embeddedFontLst>
    <p:embeddedFont>
      <p:font typeface="Playfair Display"/>
      <p:regular r:id="rId66"/>
      <p:bold r:id="rId67"/>
      <p:italic r:id="rId68"/>
      <p:boldItalic r:id="rId69"/>
    </p:embeddedFont>
    <p:embeddedFont>
      <p:font typeface="Syncopate"/>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Syncopate-bold.fntdata"/><Relationship Id="rId70" Type="http://schemas.openxmlformats.org/officeDocument/2006/relationships/font" Target="fonts/Syncopate-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PlayfairDisplay-regular.fnt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PlayfairDisplay-italic.fntdata"/><Relationship Id="rId23" Type="http://schemas.openxmlformats.org/officeDocument/2006/relationships/slide" Target="slides/slide19.xml"/><Relationship Id="rId67" Type="http://schemas.openxmlformats.org/officeDocument/2006/relationships/font" Target="fonts/PlayfairDisplay-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PlayfairDisplay-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60f92a5151_4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0f92a5151_4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"evergreen" copy of </a:t>
            </a:r>
            <a:r>
              <a:rPr lang="en">
                <a:solidFill>
                  <a:schemeClr val="dk1"/>
                </a:solidFill>
              </a:rPr>
              <a:t>"Life of a Pixel"</a:t>
            </a:r>
            <a:r>
              <a:rPr lang="en"/>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0f92a5151_4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0f92a5151_4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tags impose a semantically meaningful hierarchical structure on the document.  For example, a &lt;div&gt; may contain two paragraphs, each with text.  So the first step is to parse those tags to build an object model that reflects this structure. This uses computer science topics such as tokenization to read bytes from a string of html and produce a tree structure in 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0f92a5151_4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0f92a5151_4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you've taken computer science classes you may recognize this as a "tree".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60f92a5151_4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0f92a5151_4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DOM serves double duty as both the internal representation of the page, and the API exposed to script for querying or modifying the rendering.</a:t>
            </a:r>
            <a:endParaRPr/>
          </a:p>
          <a:p>
            <a:pPr indent="0" lvl="0" marL="0" rtl="0" algn="l">
              <a:spcBef>
                <a:spcPts val="0"/>
              </a:spcBef>
              <a:spcAft>
                <a:spcPts val="0"/>
              </a:spcAft>
              <a:buNone/>
            </a:pPr>
            <a:r>
              <a:rPr lang="en"/>
              <a:t>The JavaScript engine (V8) exposes DOM web APIs as thin wrappers around the real DOM tree through a system called "bindings".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60f92a5151_4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0f92a5151_4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built the DOM tree, the next step is to process the CSS styles.</a:t>
            </a:r>
            <a:endParaRPr/>
          </a:p>
          <a:p>
            <a:pPr indent="0" lvl="0" marL="0" rtl="0" algn="l">
              <a:spcBef>
                <a:spcPts val="0"/>
              </a:spcBef>
              <a:spcAft>
                <a:spcPts val="0"/>
              </a:spcAft>
              <a:buNone/>
            </a:pPr>
            <a:r>
              <a:rPr lang="en"/>
              <a:t>A CSS selector selects a subset of DOM elements that its property declarations should apply to.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60f92a5151_4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0f92a5151_4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properties are the knobs by which web authors can influence the rendering of DOM elements.</a:t>
            </a:r>
            <a:endParaRPr/>
          </a:p>
          <a:p>
            <a:pPr indent="0" lvl="0" marL="0" rtl="0" algn="l">
              <a:spcBef>
                <a:spcPts val="0"/>
              </a:spcBef>
              <a:spcAft>
                <a:spcPts val="0"/>
              </a:spcAft>
              <a:buNone/>
            </a:pPr>
            <a:r>
              <a:rPr lang="en"/>
              <a:t>There are hundreds of style properties.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0f92a5151_4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0f92a5151_4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Furthermore, it's not trivial to determine which elements a style rule selects.</a:t>
            </a:r>
            <a:endParaRPr/>
          </a:p>
          <a:p>
            <a:pPr indent="0" lvl="0" marL="0" rtl="0" algn="l">
              <a:spcBef>
                <a:spcPts val="0"/>
              </a:spcBef>
              <a:spcAft>
                <a:spcPts val="0"/>
              </a:spcAft>
              <a:buNone/>
            </a:pPr>
            <a:r>
              <a:rPr lang="en"/>
              <a:t>Some elements may be selected by more than one rule, with conflicting declarations for a particular style property.</a:t>
            </a:r>
            <a:endParaRPr/>
          </a:p>
          <a:p>
            <a:pPr indent="0" lvl="0" marL="0" rtl="0" algn="l">
              <a:spcBef>
                <a:spcPts val="0"/>
              </a:spcBef>
              <a:spcAft>
                <a:spcPts val="0"/>
              </a:spcAft>
              <a:buNone/>
            </a:pPr>
            <a:r>
              <a:rPr lang="en"/>
              <a:t>The resolution of this is known as the "cascade" in CSS.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60f92a5151_4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0f92a5151_4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CSS parser builds a model of the style rules. This works similar to the html parser except the css syntax is more specified (less forgiving): parse ... turtles ... actual style.</a:t>
            </a:r>
            <a:endParaRPr/>
          </a:p>
          <a:p>
            <a:pPr indent="0" lvl="0" marL="0" rtl="0" algn="l">
              <a:spcBef>
                <a:spcPts val="0"/>
              </a:spcBef>
              <a:spcAft>
                <a:spcPts val="0"/>
              </a:spcAft>
              <a:buNone/>
            </a:pPr>
            <a:r>
              <a:rPr lang="en"/>
              <a:t>Style rules are indexed in various ways for efficient lookup.</a:t>
            </a:r>
            <a:endParaRPr/>
          </a:p>
          <a:p>
            <a:pPr indent="0" lvl="0" marL="0" rtl="0" algn="l">
              <a:spcBef>
                <a:spcPts val="0"/>
              </a:spcBef>
              <a:spcAft>
                <a:spcPts val="0"/>
              </a:spcAft>
              <a:buNone/>
            </a:pPr>
            <a:r>
              <a:rPr lang="en"/>
              <a:t>(Property classes are auto-generated at build time by Python scripts.)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60f92a5151_4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0f92a5151_4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resolving (or recalc) takes all the parsed style rules from the active style sheets in the document, including a set of default styles supplied by the browser, and computes the final value of every style property for every DOM element.  These are stored in an object called ComputedStyle which is just a giant map of style properties to values.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7faa71568_11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87faa71568_11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 developer tools will show you the "computed style" for any DOM element.  It's also exposed to Javascript.  These are based on Blink's ComputedStyle object (but a few properties are augmented with layout data).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87faa71568_11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7faa71568_11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built the DOM and computed all the styles, the next step is to determine the visual geometry of all the elements.</a:t>
            </a:r>
            <a:endParaRPr/>
          </a:p>
          <a:p>
            <a:pPr indent="0" lvl="0" marL="0" rtl="0" algn="l">
              <a:spcBef>
                <a:spcPts val="0"/>
              </a:spcBef>
              <a:spcAft>
                <a:spcPts val="0"/>
              </a:spcAft>
              <a:buNone/>
            </a:pPr>
            <a:r>
              <a:rPr lang="en"/>
              <a:t>For this block-level element we're computing the coordinates of a rectangle corresponding to the geometric region of the content area that the element occupies.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to compute the geometry of the dotted red line, if the width is 100%, we might need to first compute the parent element's location and size, then compute the width based on that.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60f92a5151_4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0f92a5151_4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Chrome's architecture is constantly evolving.  This talk focuses on what's currently shipping in the canary channel (Chrome 85) with default flags.  Future refactorings are only briefly mentioned.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60f92a5151_4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0f92a5151_4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simplest case, layout places blocks one after another in DOM order, descending vertically.  We call this "block flow".</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60f92a5151_4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0f92a5151_4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nodes and inline elements like &lt;span&gt; generate inline boxes, which typically flow from left to right within a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RTL languages, such as Arabic and Hebrew, reverse the inline flow direction.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60f92a5151_4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60f92a5151_4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Layout requires measuring text using the font from the computed style.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Layout uses a text shaping library called HarfBuzz to compute the size and placement of each glyph, which determines the overall width of a text run. A lot of engineering in blink goes into optimizing the use of these libraries.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Shaping must account for typographical features such as kerning and ligatures.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60f92a5151_4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0f92a5151_4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may compute multiple kinds of bounding rects for a single element.</a:t>
            </a:r>
            <a:endParaRPr/>
          </a:p>
          <a:p>
            <a:pPr indent="0" lvl="0" marL="0" rtl="0" algn="l">
              <a:spcBef>
                <a:spcPts val="0"/>
              </a:spcBef>
              <a:spcAft>
                <a:spcPts val="0"/>
              </a:spcAft>
              <a:buNone/>
            </a:pPr>
            <a:r>
              <a:rPr lang="en"/>
              <a:t>For example, when there is overflow, layout computes both the border box rect and the layout overflow rect.</a:t>
            </a:r>
            <a:endParaRPr/>
          </a:p>
          <a:p>
            <a:pPr indent="0" lvl="0" marL="0" rtl="0" algn="l">
              <a:spcBef>
                <a:spcPts val="0"/>
              </a:spcBef>
              <a:spcAft>
                <a:spcPts val="0"/>
              </a:spcAft>
              <a:buNone/>
            </a:pPr>
            <a:r>
              <a:rPr lang="en"/>
              <a:t>If a node's overflow is scrollable, layout also computes scroll boundaries and reserves space for scrollbars.</a:t>
            </a:r>
            <a:endParaRPr/>
          </a:p>
          <a:p>
            <a:pPr indent="0" lvl="0" marL="0" rtl="0" algn="l">
              <a:spcBef>
                <a:spcPts val="0"/>
              </a:spcBef>
              <a:spcAft>
                <a:spcPts val="0"/>
              </a:spcAft>
              <a:buClr>
                <a:srgbClr val="000000"/>
              </a:buClr>
              <a:buSzPts val="1100"/>
              <a:buFont typeface="Arial"/>
              <a:buNone/>
            </a:pPr>
            <a:r>
              <a:rPr lang="en"/>
              <a:t>The most common scrollable DOM node is the document itself, which is the root of the tree.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60f92a5151_4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0f92a5151_4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complex layouts are needed for table elements or styles that specify things like breaking content into multiple columns, or floating objects that sit to one side with content flowing around them, or East Asian languages that have text running vertically instead of horizontally. These more complex layout modes rely on non-local constraints such as balancing the width of two table cells.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 how DOM structure and ComputedStyle values like "float: left" are inputs to the layout algorithm.  Each pipeline stage uses the results of the previous stages.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60f92a5151_4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60f92a5151_4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operates on a separate tree, linked to the DOM.  The nodes in the layout tree implement the layout algorithms.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different subclasses of LayoutObject, depending on the desired layout behavior.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style update stage also builds the layout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layout stage traverses the layout tree, performing layout on each LayoutObject.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60f92a5151_4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60f92a5151_4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Usually, one DOM node gets one LayoutObject.  But sometimes a LayoutObject has no node, or a node has no LayoutObject.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even possible for a node to have more than one LayoutObject (for example, an inline element with text before and after a block child).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layout tree construction is based on a </a:t>
            </a:r>
            <a:r>
              <a:rPr lang="en">
                <a:solidFill>
                  <a:schemeClr val="dk1"/>
                </a:solidFill>
              </a:rPr>
              <a:t>FlatTreeTraversal, which crosses shadow DOM boundaries.  A LayoutObject's node may be in a different TreeScope from that of its containing block.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86235d045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86235d045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layout stage runs after the style recalc stage.</a:t>
            </a:r>
            <a:endParaRPr/>
          </a:p>
          <a:p>
            <a:pPr indent="0" lvl="0" marL="0" rtl="0" algn="l">
              <a:spcBef>
                <a:spcPts val="0"/>
              </a:spcBef>
              <a:spcAft>
                <a:spcPts val="0"/>
              </a:spcAft>
              <a:buNone/>
            </a:pPr>
            <a:r>
              <a:rPr lang="en"/>
              <a:t>First, the layout tree is constructed.  Then, we walk the layout tree, filling in the geometry data, and processing side effects of the geometry.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60f92a5151_4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60f92a5151_4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past, all layout objects contained both inputs and outputs of the layout stage, without a clean separation between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new layout system called LayoutNG is improving the architecture.  In NG, the output of layout is an immutable NGLayoutResult.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the layout tree holds both legacy and NG layout objects.  Over time, NG will evolve to support more kinds of layout.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60f92a5151_4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60f92a5151_4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understand the geometry of our layout objects, it's time to paint them. Note that this is still quite far from actual pixels.</a:t>
            </a:r>
            <a:endParaRPr/>
          </a:p>
          <a:p>
            <a:pPr indent="0" lvl="0" marL="0" rtl="0" algn="l">
              <a:spcBef>
                <a:spcPts val="0"/>
              </a:spcBef>
              <a:spcAft>
                <a:spcPts val="0"/>
              </a:spcAft>
              <a:buNone/>
            </a:pPr>
            <a:r>
              <a:rPr lang="en"/>
              <a:t>Paint walks the layout tree and records a linear list of paint operations.</a:t>
            </a:r>
            <a:endParaRPr/>
          </a:p>
          <a:p>
            <a:pPr indent="0" lvl="0" marL="0" rtl="0" algn="l">
              <a:spcBef>
                <a:spcPts val="0"/>
              </a:spcBef>
              <a:spcAft>
                <a:spcPts val="0"/>
              </a:spcAft>
              <a:buNone/>
            </a:pPr>
            <a:r>
              <a:rPr lang="en"/>
              <a:t>A paint operation might be something like "draw a rectangle at these coordinates, in this color".</a:t>
            </a:r>
            <a:endParaRPr/>
          </a:p>
          <a:p>
            <a:pPr indent="0" lvl="0" marL="0" rtl="0" algn="l">
              <a:spcBef>
                <a:spcPts val="0"/>
              </a:spcBef>
              <a:spcAft>
                <a:spcPts val="0"/>
              </a:spcAft>
              <a:buNone/>
            </a:pPr>
            <a:r>
              <a:rPr lang="en"/>
              <a:t>There may be multiple display items for each layout object, corresponding to different parts of its visual appearance, like the background, foreground, outline, etc.</a:t>
            </a:r>
            <a:endParaRPr/>
          </a:p>
          <a:p>
            <a:pPr indent="0" lvl="0" marL="0" rtl="0" algn="l">
              <a:spcBef>
                <a:spcPts val="0"/>
              </a:spcBef>
              <a:spcAft>
                <a:spcPts val="0"/>
              </a:spcAft>
              <a:buNone/>
            </a:pPr>
            <a:r>
              <a:rPr lang="en"/>
              <a:t>This is just a recording that can be played back later.  We'll see why that's useful in a bit.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60f92a5151_4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0f92a5151_4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talk is about how Chrome turns web content into pixels.  The entire process is called "rendering".</a:t>
            </a:r>
            <a:endParaRPr/>
          </a:p>
          <a:p>
            <a:pPr indent="0" lvl="0" marL="0" rtl="0" algn="l">
              <a:spcBef>
                <a:spcPts val="0"/>
              </a:spcBef>
              <a:spcAft>
                <a:spcPts val="0"/>
              </a:spcAft>
              <a:buNone/>
            </a:pPr>
            <a:r>
              <a:rPr lang="en"/>
              <a:t>We'll describe what we mean by content, and what we mean by pixels, and then we'll explain the magic in between.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60f92a5151_4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60f92a5151_4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important to paint elements in the right order, so that they stack correctly when they overlap.</a:t>
            </a:r>
            <a:endParaRPr/>
          </a:p>
          <a:p>
            <a:pPr indent="0" lvl="0" marL="0" rtl="0" algn="l">
              <a:spcBef>
                <a:spcPts val="0"/>
              </a:spcBef>
              <a:spcAft>
                <a:spcPts val="0"/>
              </a:spcAft>
              <a:buNone/>
            </a:pPr>
            <a:r>
              <a:rPr lang="en"/>
              <a:t>The order can be controlled by style.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60f92a5151_4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60f92a5151_4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even possible for an element to be partly in front of and partly behind another element.</a:t>
            </a:r>
            <a:endParaRPr/>
          </a:p>
          <a:p>
            <a:pPr indent="0" lvl="0" marL="0" rtl="0" algn="l">
              <a:spcBef>
                <a:spcPts val="0"/>
              </a:spcBef>
              <a:spcAft>
                <a:spcPts val="0"/>
              </a:spcAft>
              <a:buNone/>
            </a:pPr>
            <a:r>
              <a:rPr lang="en"/>
              <a:t>That's because paint runs in multiple phases, and each paint phase does its own traversal of a subtree.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87faa71568_1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87faa71568_1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paint lifecycle step makes several passes over the layout tree in stacking order to produce a linear list of display items.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60f92a5151_4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60f92a5151_4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paint operations in the display item list are executed by a process called rasterization.</a:t>
            </a:r>
            <a:endParaRPr/>
          </a:p>
          <a:p>
            <a:pPr indent="0" lvl="0" marL="0" rtl="0" algn="l">
              <a:spcBef>
                <a:spcPts val="0"/>
              </a:spcBef>
              <a:spcAft>
                <a:spcPts val="0"/>
              </a:spcAft>
              <a:buNone/>
            </a:pPr>
            <a:r>
              <a:rPr lang="en"/>
              <a:t>Each cell in the resulting bitmap holds bits to encode the color and transparency of a single pixel.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60f92a5151_4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60f92a5151_4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rastered bitmap is stored in memory, typically GPU memory referenced by an OpenGL texture object.</a:t>
            </a:r>
            <a:endParaRPr/>
          </a:p>
          <a:p>
            <a:pPr indent="0" lvl="0" marL="0" rtl="0" algn="l">
              <a:spcBef>
                <a:spcPts val="0"/>
              </a:spcBef>
              <a:spcAft>
                <a:spcPts val="0"/>
              </a:spcAft>
              <a:buNone/>
            </a:pPr>
            <a:r>
              <a:rPr lang="en"/>
              <a:t>The GPU can also run the commands that produce the bitmap ("accelerated rasterization").</a:t>
            </a:r>
            <a:endParaRPr/>
          </a:p>
          <a:p>
            <a:pPr indent="0" lvl="0" marL="0" rtl="0" algn="l">
              <a:spcBef>
                <a:spcPts val="0"/>
              </a:spcBef>
              <a:spcAft>
                <a:spcPts val="0"/>
              </a:spcAft>
              <a:buNone/>
            </a:pPr>
            <a:r>
              <a:rPr lang="en"/>
              <a:t>Note that these pixels are not yet on the screen!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60f92a5151_4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60f92a5151_4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Rasterization is the process of turning vector commands into a bitmap. Subdiscipline of computer science concerned with things like: anti-aliased curves, blending.</a:t>
            </a:r>
            <a:endParaRPr/>
          </a:p>
          <a:p>
            <a:pPr indent="0" lvl="0" marL="0" rtl="0" algn="l">
              <a:spcBef>
                <a:spcPts val="0"/>
              </a:spcBef>
              <a:spcAft>
                <a:spcPts val="0"/>
              </a:spcAft>
              <a:buNone/>
            </a:pPr>
            <a:r>
              <a:rPr lang="en"/>
              <a:t>Rasterization issues OpenGL calls through a library called Skia.  Skia provides a layer of abstraction around the hardware, and understands more complex things like paths and Bezier curves.</a:t>
            </a:r>
            <a:endParaRPr/>
          </a:p>
          <a:p>
            <a:pPr indent="0" lvl="0" marL="0" rtl="0" algn="l">
              <a:spcBef>
                <a:spcPts val="0"/>
              </a:spcBef>
              <a:spcAft>
                <a:spcPts val="0"/>
              </a:spcAft>
              <a:buNone/>
            </a:pPr>
            <a:r>
              <a:rPr lang="en"/>
              <a:t>Skia is open-source and maintained by Google.  It ships in the Chrome binary but lives in a separate code repository.  It's also used by other products such as the Android OS and competing browsers like firefox. Rasterization libraries are an interesting subdiscipline of computer science.</a:t>
            </a:r>
            <a:endParaRPr/>
          </a:p>
          <a:p>
            <a:pPr indent="0" lvl="0" marL="0" rtl="0" algn="l">
              <a:spcBef>
                <a:spcPts val="0"/>
              </a:spcBef>
              <a:spcAft>
                <a:spcPts val="0"/>
              </a:spcAft>
              <a:buNone/>
            </a:pPr>
            <a:r>
              <a:rPr lang="en"/>
              <a:t>Skia's GPU-accelerated codepath builds its own buffer of drawing operations, which is flushed at the end of the raster task.</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60f92a5151_4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60f92a5151_4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OOP raster mode, we move most of "</a:t>
            </a:r>
            <a:r>
              <a:rPr lang="en"/>
              <a:t>raster" logic (including Skia) into the GPU process.  Instead of GL commands, the raw paint ops are sent over the IPC from the renderer.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improves performance, and is needed to support Vulkan.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60f92a5151_4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60f92a5151_4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 function pointers in the GPU process are initialized by dynamic lookup from the system's shared OpenGL library - or the ANGLE library on Windows.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ANGLE is another library built by Google; its job is to translate OpenGL to DirectX, which is Microsoft's API for accelerated graphics on Windows.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OpenGL drivers for Windows, but historically they have not been very high quality.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60f92a5151_4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60f92a5151_4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now gone all the way from content to pixels in memory.</a:t>
            </a:r>
            <a:endParaRPr/>
          </a:p>
          <a:p>
            <a:pPr indent="0" lvl="0" marL="0" rtl="0" algn="l">
              <a:spcBef>
                <a:spcPts val="0"/>
              </a:spcBef>
              <a:spcAft>
                <a:spcPts val="0"/>
              </a:spcAft>
              <a:buNone/>
            </a:pPr>
            <a:r>
              <a:rPr lang="en"/>
              <a:t>But note that the rendering is not static.</a:t>
            </a:r>
            <a:endParaRPr/>
          </a:p>
          <a:p>
            <a:pPr indent="0" lvl="0" marL="0" rtl="0" algn="l">
              <a:spcBef>
                <a:spcPts val="0"/>
              </a:spcBef>
              <a:spcAft>
                <a:spcPts val="0"/>
              </a:spcAft>
              <a:buNone/>
            </a:pPr>
            <a:r>
              <a:rPr lang="en"/>
              <a:t>Running the full pipeline is expensive.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60f92a5151_4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60f92a5151_4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is modelled as animation frames.</a:t>
            </a:r>
            <a:endParaRPr/>
          </a:p>
          <a:p>
            <a:pPr indent="0" lvl="0" marL="0" rtl="0" algn="l">
              <a:spcBef>
                <a:spcPts val="0"/>
              </a:spcBef>
              <a:spcAft>
                <a:spcPts val="0"/>
              </a:spcAft>
              <a:buNone/>
            </a:pPr>
            <a:r>
              <a:rPr lang="en"/>
              <a:t>Each frame is a complete rendering of the state of the content at a particular point in time.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7faa71568_11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7faa71568_11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 browser architecture perspective, "content" is responsible for everything in the red box.</a:t>
            </a:r>
            <a:endParaRPr/>
          </a:p>
          <a:p>
            <a:pPr indent="0" lvl="0" marL="0" rtl="0" algn="l">
              <a:spcBef>
                <a:spcPts val="0"/>
              </a:spcBef>
              <a:spcAft>
                <a:spcPts val="0"/>
              </a:spcAft>
              <a:buNone/>
            </a:pPr>
            <a:r>
              <a:rPr lang="en"/>
              <a:t>Contrast with tab strip, address bar, navigation buttons, menus, etc. which live outside of "content".</a:t>
            </a:r>
            <a:endParaRPr/>
          </a:p>
          <a:p>
            <a:pPr indent="0" lvl="0" marL="0" rtl="0" algn="l">
              <a:spcBef>
                <a:spcPts val="0"/>
              </a:spcBef>
              <a:spcAft>
                <a:spcPts val="0"/>
              </a:spcAft>
              <a:buNone/>
            </a:pPr>
            <a:r>
              <a:rPr lang="en"/>
              <a:t>Key to Chrome's security model: rendering happens in a sandboxed process.</a:t>
            </a:r>
            <a:endParaRPr/>
          </a:p>
          <a:p>
            <a:pPr indent="0" lvl="0" marL="0" rtl="0" algn="l">
              <a:spcBef>
                <a:spcPts val="0"/>
              </a:spcBef>
              <a:spcAft>
                <a:spcPts val="0"/>
              </a:spcAft>
              <a:buNone/>
            </a:pPr>
            <a:r>
              <a:rPr lang="en"/>
              <a:t>Blink is a subset of code in the renderer process, underneath the content layer.</a:t>
            </a:r>
            <a:endParaRPr/>
          </a:p>
          <a:p>
            <a:pPr indent="0" lvl="0" marL="0" rtl="0" algn="l">
              <a:spcBef>
                <a:spcPts val="0"/>
              </a:spcBef>
              <a:spcAft>
                <a:spcPts val="0"/>
              </a:spcAft>
              <a:buNone/>
            </a:pPr>
            <a:r>
              <a:rPr lang="en"/>
              <a:t>Blink implements the web platform APIs and semantics of web specs.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60f92a5151_4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60f92a5151_4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 cache!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60f92a5151_4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60f92a5151_4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60f92a5151_4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60f92a5151_4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paint, etc all runs on the same thread that javascript runs. If there is a long task in javascript, we cannot do anything else (such as processing input, etc). To address this, threaded compositing was introduced.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87faa71568_11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87faa71568_11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Similar to how early animation was completely drawn frame-by-frame, and then celluloid sheets were introduced.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A layer is a part of the page that can be transformed and rastered independently of the other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concepts here: compositing (lets you move layers around without re-raster), and threading (lets you move those layers off the main thread).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87faa71568_11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87faa71568_11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Similar to how early animation was completely drawn frame-by-frame, and then celluloid sheets were introduced.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A layer is a part of the page that can be transformed and rastered independently of the other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concepts here: compositing (lets you move layers around without re-raster), and threading (lets you move those layers off the main thread).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60f92a5151_4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60f92a5151_4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60f92a5151_4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60f92a5151_4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60f92a5151_4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60f92a5151_4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examples of fluid motion can be expressed using threaded compositing.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60f92a5151_4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60f92a5151_4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comes from browser process and the impl thread gets a chance to handle it without consulting the main thread.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86235d045e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86235d045e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Certain style properties cause a layer to be created for a layout object.</a:t>
            </a:r>
            <a:endParaRPr/>
          </a:p>
          <a:p>
            <a:pPr indent="0" lvl="0" marL="0" rtl="0" algn="l">
              <a:spcBef>
                <a:spcPts val="0"/>
              </a:spcBef>
              <a:spcAft>
                <a:spcPts val="0"/>
              </a:spcAft>
              <a:buNone/>
            </a:pPr>
            <a:r>
              <a:rPr lang="en"/>
              <a:t>If a layout object doesn't have a layer, it paints into the layer of the nearest ancestor that has one.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60f92a5151_4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0f92a5151_4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is the generic term in Chromium for all of the code inside a webpage or the frontend of a web application.</a:t>
            </a:r>
            <a:endParaRPr/>
          </a:p>
          <a:p>
            <a:pPr indent="0" lvl="0" marL="0" rtl="0" algn="l">
              <a:spcBef>
                <a:spcPts val="0"/>
              </a:spcBef>
              <a:spcAft>
                <a:spcPts val="0"/>
              </a:spcAft>
              <a:buNone/>
            </a:pPr>
            <a:r>
              <a:rPr lang="en"/>
              <a:t>The basic building blocks are text, images, markup (surrounding the text), styles (defining how markup is rendered), and script (which can modify all of the above dynamically).</a:t>
            </a:r>
            <a:endParaRPr/>
          </a:p>
          <a:p>
            <a:pPr indent="0" lvl="0" marL="0" rtl="0" algn="l">
              <a:spcBef>
                <a:spcPts val="0"/>
              </a:spcBef>
              <a:spcAft>
                <a:spcPts val="0"/>
              </a:spcAft>
              <a:buNone/>
            </a:pPr>
            <a:r>
              <a:rPr lang="en"/>
              <a:t>Other kinds of content are rendered in special ways, which aren't discussed here.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60f92a5151_4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60f92a5151_4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the layer list is a new lifecycle stage on the main thread.  Today, this happens before paint, and each layer is painted separately.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60f92a5151_4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60f92a5151_4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compositor can apply various properties to the way it draws a layer.  These are stored in their own trees.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past they were stored on the layer itself, but CAP required de-coupling properties from layers.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60f92a5151_4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60f92a5151_4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60f92a5151_4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60f92a5151_4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future we will create layers after paint.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60f92a5151_4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60f92a5151_4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paint is finished, the commit updates copies of the layer list and property trees on the compositor thread, to match the state of these data structures on the main thread.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60f92a5151_4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60f92a5151_4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raster is the step after paint, which turns paint ops into bitmaps.</a:t>
            </a:r>
            <a:endParaRPr/>
          </a:p>
          <a:p>
            <a:pPr indent="0" lvl="0" marL="0" rtl="0" algn="l">
              <a:spcBef>
                <a:spcPts val="0"/>
              </a:spcBef>
              <a:spcAft>
                <a:spcPts val="0"/>
              </a:spcAft>
              <a:buNone/>
            </a:pPr>
            <a:r>
              <a:rPr lang="en"/>
              <a:t>Layers can be large - rastering the whole layer is expensive, and unnecessary if only part of it is visible.</a:t>
            </a:r>
            <a:endParaRPr/>
          </a:p>
          <a:p>
            <a:pPr indent="0" lvl="0" marL="0" rtl="0" algn="l">
              <a:spcBef>
                <a:spcPts val="0"/>
              </a:spcBef>
              <a:spcAft>
                <a:spcPts val="0"/>
              </a:spcAft>
              <a:buNone/>
            </a:pPr>
            <a:r>
              <a:rPr lang="en"/>
              <a:t>So the compositor thread divides the layer into tiles.</a:t>
            </a:r>
            <a:endParaRPr/>
          </a:p>
          <a:p>
            <a:pPr indent="0" lvl="0" marL="0" rtl="0" algn="l">
              <a:spcBef>
                <a:spcPts val="0"/>
              </a:spcBef>
              <a:spcAft>
                <a:spcPts val="0"/>
              </a:spcAft>
              <a:buNone/>
            </a:pPr>
            <a:r>
              <a:rPr lang="en"/>
              <a:t>Tiles are the unit of raster work.  Tiles are rastered with a pool of dedicated raster threads (this includes image decodes).  Tiles are prioritized based on their distance from the viewport.</a:t>
            </a:r>
            <a:endParaRPr/>
          </a:p>
          <a:p>
            <a:pPr indent="0" lvl="0" marL="0" rtl="0" algn="l">
              <a:spcBef>
                <a:spcPts val="0"/>
              </a:spcBef>
              <a:spcAft>
                <a:spcPts val="0"/>
              </a:spcAft>
              <a:buNone/>
            </a:pPr>
            <a:r>
              <a:rPr lang="en"/>
              <a:t>(Not shown: a layer actually has multiple tilings for different resolutions.)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60f92a5151_4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60f92a5151_4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all the tiles are rastered, the compositor thread generates "draw quads".  A quad is like a command to draw a tile in a particular location on the screen, taking into account all the transformations applied by the layer tree.  Each quad references the tile's rastered output in memory (remember, no pixels are on the screen yet).</a:t>
            </a:r>
            <a:endParaRPr/>
          </a:p>
          <a:p>
            <a:pPr indent="0" lvl="0" marL="0" rtl="0" algn="l">
              <a:spcBef>
                <a:spcPts val="0"/>
              </a:spcBef>
              <a:spcAft>
                <a:spcPts val="0"/>
              </a:spcAft>
              <a:buNone/>
            </a:pPr>
            <a:r>
              <a:rPr lang="en"/>
              <a:t>The quads are wrapped up in a compositor frame object which gets submitted to the browser process.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60f92a5151_4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60f92a5151_4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compositor thread has two copies of the tree, so that it can raster tiles from a new commit while drawing the previous commit. We want to ensure atomic commits and two trees is the approach to do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Active/pending "tree" on this slide refers to LayerTreeImpl which is really a "layer list and property trees".  The terminology is in flux due to CAP changes.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60f92a5151_4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60f92a5151_4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Compositor frames come from multiple renderers, and from the browser (which has its own compositor for the UI).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Compositor frames are associated with a "surface", representing the place where they will appear onscreen.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Surfaces can embed other surfaces.  The browser UI embeds a renderer.  Renderers can embed other renderers for cross-origin iframes (a.k.a. site isolation, "out of process iframe" or OOPIF).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display compositor runs on the Viz Compositor Thread in the GPU process.  It's part of the viz service (</a:t>
            </a:r>
            <a:r>
              <a:rPr lang="en"/>
              <a:t>short for "visuals").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display compositor synchronizes the incoming frames and understands the dependencies between embedded surfaces ("surface aggregation").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60f92a5151_4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60f92a5151_4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Viz uses skia to display each quad in the CompositorFrame. This allows the compositor to draw using any backend (GL, Vulkan, Metal, DX12) supported by skia, similar to raster.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Skia provides a thread-safe data structure called SkDeferredDisplayList to encapsulate the GPU ops for a frame. This is generated on the viz thread and executed on the GPU thread (which accesses the graphics APIs).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On most platforms the display compositor's output is double-buffered, so the quads draw into a backbuffer, and a "swap" command makes it visible.  (On OS X we do something a little different with CoreAnimation.)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our pixels are on the screen.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60f92a5151_4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0f92a5151_4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real webpage is just thousands of lines of HTML, CSS, and JavaScript delivered in plain text over the network.</a:t>
            </a:r>
            <a:endParaRPr/>
          </a:p>
          <a:p>
            <a:pPr indent="0" lvl="0" marL="0" rtl="0" algn="l">
              <a:spcBef>
                <a:spcPts val="0"/>
              </a:spcBef>
              <a:spcAft>
                <a:spcPts val="0"/>
              </a:spcAft>
              <a:buNone/>
            </a:pPr>
            <a:r>
              <a:rPr lang="en"/>
              <a:t>There's no notion of compilation or packaging as you might find on other kinds of software platforms.</a:t>
            </a:r>
            <a:endParaRPr/>
          </a:p>
          <a:p>
            <a:pPr indent="0" lvl="0" marL="0" rtl="0" algn="l">
              <a:spcBef>
                <a:spcPts val="0"/>
              </a:spcBef>
              <a:spcAft>
                <a:spcPts val="0"/>
              </a:spcAft>
              <a:buNone/>
            </a:pPr>
            <a:r>
              <a:rPr lang="en"/>
              <a:t>The webpage's source code is the input to the renderer.</a:t>
            </a:r>
            <a:endParaRPr/>
          </a:p>
          <a:p>
            <a:pPr indent="0" lvl="0" marL="0" rtl="0" algn="l">
              <a:spcBef>
                <a:spcPts val="0"/>
              </a:spcBef>
              <a:spcAft>
                <a:spcPts val="0"/>
              </a:spcAft>
              <a:buNone/>
            </a:pPr>
            <a:r>
              <a:rPr lang="en"/>
              <a:t>This simplicity was key to the early success of the web which prioritized usability over fidelity.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60f92a5151_4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60f92a5151_4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60f92a5151_4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60f92a5151_40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after the talk:</a:t>
            </a:r>
            <a:endParaRPr/>
          </a:p>
          <a:p>
            <a:pPr indent="0" lvl="0" marL="0" rtl="0" algn="l">
              <a:spcBef>
                <a:spcPts val="0"/>
              </a:spcBef>
              <a:spcAft>
                <a:spcPts val="0"/>
              </a:spcAft>
              <a:buNone/>
            </a:pPr>
            <a:r>
              <a:rPr lang="en"/>
              <a:t>Explain double buffering more (pending-&gt;active, as well as other buffers).</a:t>
            </a:r>
            <a:endParaRPr/>
          </a:p>
          <a:p>
            <a:pPr indent="0" lvl="0" marL="0" rtl="0" algn="l">
              <a:spcBef>
                <a:spcPts val="0"/>
              </a:spcBef>
              <a:spcAft>
                <a:spcPts val="0"/>
              </a:spcAft>
              <a:buNone/>
            </a:pPr>
            <a:r>
              <a:rPr lang="en"/>
              <a:t>Explain property trees more</a:t>
            </a:r>
            <a:endParaRPr/>
          </a:p>
          <a:p>
            <a:pPr indent="0" lvl="0" marL="0" rtl="0" algn="l">
              <a:spcBef>
                <a:spcPts val="0"/>
              </a:spcBef>
              <a:spcAft>
                <a:spcPts val="0"/>
              </a:spcAft>
              <a:buNone/>
            </a:pPr>
            <a:r>
              <a:rPr lang="en"/>
              <a:t>Mention shadow dom and the effects it has on the DOM tree (this slide was removed from a previous iteration of this talk)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60f92a5151_4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0f92a5151_4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other end of the pipeline we have to get pixels onto the screen using the graphics libraries provided by the underlying operating system.</a:t>
            </a:r>
            <a:endParaRPr/>
          </a:p>
          <a:p>
            <a:pPr indent="0" lvl="0" marL="0" rtl="0" algn="l">
              <a:spcBef>
                <a:spcPts val="0"/>
              </a:spcBef>
              <a:spcAft>
                <a:spcPts val="0"/>
              </a:spcAft>
              <a:buNone/>
            </a:pPr>
            <a:r>
              <a:rPr lang="en"/>
              <a:t>On most platforms today, that's a standardized API called "OpenGL".  On Windows there's an extra translation into DirectX.  In the future, we may support newer APIs such as Vulkan (likely shipping in M85 android).</a:t>
            </a:r>
            <a:endParaRPr/>
          </a:p>
          <a:p>
            <a:pPr indent="0" lvl="0" marL="0" rtl="0" algn="l">
              <a:spcBef>
                <a:spcPts val="0"/>
              </a:spcBef>
              <a:spcAft>
                <a:spcPts val="0"/>
              </a:spcAft>
              <a:buNone/>
            </a:pPr>
            <a:r>
              <a:rPr lang="en"/>
              <a:t>These libraries provide</a:t>
            </a:r>
            <a:r>
              <a:rPr lang="en">
                <a:solidFill>
                  <a:schemeClr val="dk1"/>
                </a:solidFill>
              </a:rPr>
              <a:t> low-level graphics primitives like "textures" and "shaders", and let you do things like "draw a polygon at these coordinates into a buffer of virtual pixels".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0f92a5151_4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0f92a5151_4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goal of rendering can be stated as: turn HTML / CSS / JavaScript into the right OpenGL calls to display the pixels.</a:t>
            </a:r>
            <a:endParaRPr/>
          </a:p>
          <a:p>
            <a:pPr indent="0" lvl="0" marL="0" rtl="0" algn="l">
              <a:spcBef>
                <a:spcPts val="0"/>
              </a:spcBef>
              <a:spcAft>
                <a:spcPts val="0"/>
              </a:spcAft>
              <a:buNone/>
            </a:pPr>
            <a:r>
              <a:rPr lang="en"/>
              <a:t>But keep in mind a second goal as we describe the pipeline:  We also want the right intermediate data structures to update the rendering efficiently after it's produced, and answer queries about it from script or other parts of the system.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60f92a5151_4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0f92a5151_4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break the pipeline into multiple "lifecycle stages", generating those intermediate outputs.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first describe each stage of a working pipeline, then come back to the notion of efficient updating and introduce some concepts for optimization.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bit.ly/lifeofapixe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2.jpg"/><Relationship Id="rId6" Type="http://schemas.openxmlformats.org/officeDocument/2006/relationships/image" Target="../media/image11.jpg"/><Relationship Id="rId7" Type="http://schemas.openxmlformats.org/officeDocument/2006/relationships/image" Target="../media/image5.jp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16.gif"/><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jp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jpg"/><Relationship Id="rId4"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6.jpg"/><Relationship Id="rId4" Type="http://schemas.openxmlformats.org/officeDocument/2006/relationships/image" Target="../media/image1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3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4.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1.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3.gif"/><Relationship Id="rId4" Type="http://schemas.openxmlformats.org/officeDocument/2006/relationships/image" Target="../media/image35.gif"/><Relationship Id="rId5" Type="http://schemas.openxmlformats.org/officeDocument/2006/relationships/image" Target="../media/image44.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6.jpg"/><Relationship Id="rId4" Type="http://schemas.openxmlformats.org/officeDocument/2006/relationships/image" Target="../media/image30.png"/><Relationship Id="rId5" Type="http://schemas.openxmlformats.org/officeDocument/2006/relationships/image" Target="../media/image35.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2.jp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3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5.png"/><Relationship Id="rId4" Type="http://schemas.openxmlformats.org/officeDocument/2006/relationships/image" Target="../media/image3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6.jpg"/><Relationship Id="rId4" Type="http://schemas.openxmlformats.org/officeDocument/2006/relationships/image" Target="../media/image1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3.png"/><Relationship Id="rId4" Type="http://schemas.openxmlformats.org/officeDocument/2006/relationships/image" Target="../media/image12.jpg"/><Relationship Id="rId5" Type="http://schemas.openxmlformats.org/officeDocument/2006/relationships/image" Target="../media/image7.png"/><Relationship Id="rId6"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4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2.jpg"/><Relationship Id="rId4" Type="http://schemas.openxmlformats.org/officeDocument/2006/relationships/image" Target="../media/image7.png"/><Relationship Id="rId5" Type="http://schemas.openxmlformats.org/officeDocument/2006/relationships/image" Target="../media/image36.jpg"/><Relationship Id="rId6" Type="http://schemas.openxmlformats.org/officeDocument/2006/relationships/image" Target="../media/image30.png"/><Relationship Id="rId7"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bit.ly/lifeofapixel" TargetMode="External"/><Relationship Id="rId4" Type="http://schemas.openxmlformats.org/officeDocument/2006/relationships/hyperlink" Target="http://bit.ly/livesofpixels" TargetMode="External"/><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0.png"/><Relationship Id="rId9"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56" name="Google Shape;56;p13"/>
          <p:cNvPicPr preferRelativeResize="0"/>
          <p:nvPr/>
        </p:nvPicPr>
        <p:blipFill>
          <a:blip r:embed="rId3">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
        <p:nvSpPr>
          <p:cNvPr id="57" name="Google Shape;57;p13"/>
          <p:cNvSpPr txBox="1"/>
          <p:nvPr/>
        </p:nvSpPr>
        <p:spPr>
          <a:xfrm>
            <a:off x="571250" y="2962825"/>
            <a:ext cx="3078900" cy="14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Philip Rogers (pdr@)</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Based on a 2017 presentation by skobes@, with new additions.</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June, 2020</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solidFill>
                  <a:schemeClr val="dk1"/>
                </a:solidFill>
                <a:latin typeface="Droid Serif"/>
                <a:ea typeface="Droid Serif"/>
                <a:cs typeface="Droid Serif"/>
                <a:sym typeface="Droid Serif"/>
              </a:rPr>
              <a:t>slides:  </a:t>
            </a:r>
            <a:r>
              <a:rPr lang="en" u="sng">
                <a:solidFill>
                  <a:schemeClr val="hlink"/>
                </a:solidFill>
                <a:latin typeface="Consolas"/>
                <a:ea typeface="Consolas"/>
                <a:cs typeface="Consolas"/>
                <a:sym typeface="Consolas"/>
                <a:hlinkClick r:id="rId4"/>
              </a:rPr>
              <a:t>bit.ly/lifeofapixel</a:t>
            </a:r>
            <a:endParaRPr>
              <a:latin typeface="Consolas"/>
              <a:ea typeface="Consolas"/>
              <a:cs typeface="Consolas"/>
              <a:sym typeface="Consolas"/>
            </a:endParaRPr>
          </a:p>
        </p:txBody>
      </p:sp>
      <p:sp>
        <p:nvSpPr>
          <p:cNvPr id="58" name="Google Shape;58;p13"/>
          <p:cNvSpPr txBox="1"/>
          <p:nvPr/>
        </p:nvSpPr>
        <p:spPr>
          <a:xfrm>
            <a:off x="5100075" y="3939025"/>
            <a:ext cx="3699900" cy="61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solidFill>
                  <a:srgbClr val="999999"/>
                </a:solidFill>
                <a:latin typeface="Droid Serif"/>
                <a:ea typeface="Droid Serif"/>
                <a:cs typeface="Droid Serif"/>
                <a:sym typeface="Droid Serif"/>
              </a:rPr>
              <a:t>"The unexamined pixel is not worth rendering."</a:t>
            </a:r>
            <a:endParaRPr i="1" sz="1200">
              <a:solidFill>
                <a:srgbClr val="999999"/>
              </a:solidFill>
              <a:latin typeface="Droid Serif"/>
              <a:ea typeface="Droid Serif"/>
              <a:cs typeface="Droid Serif"/>
              <a:sym typeface="Droid Serif"/>
            </a:endParaRPr>
          </a:p>
          <a:p>
            <a:pPr indent="0" lvl="0" marL="0" rtl="0" algn="r">
              <a:spcBef>
                <a:spcPts val="0"/>
              </a:spcBef>
              <a:spcAft>
                <a:spcPts val="0"/>
              </a:spcAft>
              <a:buNone/>
            </a:pPr>
            <a:r>
              <a:rPr i="1" lang="en" sz="1200">
                <a:solidFill>
                  <a:srgbClr val="999999"/>
                </a:solidFill>
                <a:latin typeface="Droid Serif"/>
                <a:ea typeface="Droid Serif"/>
                <a:cs typeface="Droid Serif"/>
                <a:sym typeface="Droid Serif"/>
              </a:rPr>
              <a:t>— Socrates</a:t>
            </a:r>
            <a:endParaRPr i="1" sz="1200">
              <a:solidFill>
                <a:srgbClr val="999999"/>
              </a:solidFill>
              <a:latin typeface="Droid Serif"/>
              <a:ea typeface="Droid Serif"/>
              <a:cs typeface="Droid Serif"/>
              <a:sym typeface="Droid Serif"/>
            </a:endParaRPr>
          </a:p>
        </p:txBody>
      </p:sp>
      <p:sp>
        <p:nvSpPr>
          <p:cNvPr id="59" name="Google Shape;59;p13"/>
          <p:cNvSpPr txBox="1"/>
          <p:nvPr/>
        </p:nvSpPr>
        <p:spPr>
          <a:xfrm>
            <a:off x="571250" y="1601375"/>
            <a:ext cx="32004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parsing</a:t>
            </a:r>
            <a:endParaRPr b="1" sz="3600">
              <a:solidFill>
                <a:srgbClr val="434343"/>
              </a:solidFill>
              <a:latin typeface="Droid Sans"/>
              <a:ea typeface="Droid Sans"/>
              <a:cs typeface="Droid Sans"/>
              <a:sym typeface="Droid Sans"/>
            </a:endParaRPr>
          </a:p>
        </p:txBody>
      </p:sp>
      <p:sp>
        <p:nvSpPr>
          <p:cNvPr id="211" name="Google Shape;211;p22"/>
          <p:cNvSpPr txBox="1"/>
          <p:nvPr/>
        </p:nvSpPr>
        <p:spPr>
          <a:xfrm>
            <a:off x="1143000" y="1066800"/>
            <a:ext cx="25965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HTMLDocumentParser</a:t>
            </a:r>
            <a:endParaRPr b="1" sz="1800">
              <a:solidFill>
                <a:srgbClr val="0000FF"/>
              </a:solidFill>
              <a:latin typeface="Consolas"/>
              <a:ea typeface="Consolas"/>
              <a:cs typeface="Consolas"/>
              <a:sym typeface="Consolas"/>
            </a:endParaRPr>
          </a:p>
        </p:txBody>
      </p:sp>
      <p:sp>
        <p:nvSpPr>
          <p:cNvPr id="212" name="Google Shape;212;p22"/>
          <p:cNvSpPr/>
          <p:nvPr/>
        </p:nvSpPr>
        <p:spPr>
          <a:xfrm>
            <a:off x="4878400" y="1812900"/>
            <a:ext cx="279000" cy="27528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22"/>
          <p:cNvCxnSpPr>
            <a:endCxn id="212" idx="1"/>
          </p:cNvCxnSpPr>
          <p:nvPr/>
        </p:nvCxnSpPr>
        <p:spPr>
          <a:xfrm flipH="1" rot="-5400000">
            <a:off x="3853300" y="2164200"/>
            <a:ext cx="1665300" cy="384900"/>
          </a:xfrm>
          <a:prstGeom prst="curvedConnector2">
            <a:avLst/>
          </a:prstGeom>
          <a:noFill/>
          <a:ln cap="flat" cmpd="sng" w="19050">
            <a:solidFill>
              <a:schemeClr val="dk2"/>
            </a:solidFill>
            <a:prstDash val="solid"/>
            <a:round/>
            <a:headEnd len="med" w="med" type="none"/>
            <a:tailEnd len="med" w="med" type="none"/>
          </a:ln>
        </p:spPr>
      </p:cxnSp>
      <p:sp>
        <p:nvSpPr>
          <p:cNvPr id="214" name="Google Shape;214;p22"/>
          <p:cNvSpPr txBox="1"/>
          <p:nvPr/>
        </p:nvSpPr>
        <p:spPr>
          <a:xfrm rot="3555041">
            <a:off x="4214164" y="2996812"/>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215" name="Google Shape;215;p22"/>
          <p:cNvSpPr txBox="1"/>
          <p:nvPr/>
        </p:nvSpPr>
        <p:spPr>
          <a:xfrm>
            <a:off x="457200" y="3531000"/>
            <a:ext cx="4104000" cy="104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HTML tags can nest</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an </a:t>
            </a:r>
            <a:r>
              <a:rPr b="1" i="1" lang="en" sz="1800">
                <a:latin typeface="Droid Serif"/>
                <a:ea typeface="Droid Serif"/>
                <a:cs typeface="Droid Serif"/>
                <a:sym typeface="Droid Serif"/>
              </a:rPr>
              <a:t>object model</a:t>
            </a:r>
            <a:r>
              <a:rPr i="1" lang="en" sz="1800">
                <a:latin typeface="Droid Serif"/>
                <a:ea typeface="Droid Serif"/>
                <a:cs typeface="Droid Serif"/>
                <a:sym typeface="Droid Serif"/>
              </a:rPr>
              <a:t> reflects the containment relationships</a:t>
            </a:r>
            <a:endParaRPr i="1" sz="1800">
              <a:latin typeface="Droid Serif"/>
              <a:ea typeface="Droid Serif"/>
              <a:cs typeface="Droid Serif"/>
              <a:sym typeface="Droid Serif"/>
            </a:endParaRPr>
          </a:p>
        </p:txBody>
      </p:sp>
      <p:sp>
        <p:nvSpPr>
          <p:cNvPr id="216" name="Google Shape;216;p22"/>
          <p:cNvSpPr txBox="1"/>
          <p:nvPr/>
        </p:nvSpPr>
        <p:spPr>
          <a:xfrm>
            <a:off x="5334000" y="1763175"/>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17" name="Google Shape;217;p22"/>
          <p:cNvSpPr txBox="1"/>
          <p:nvPr/>
        </p:nvSpPr>
        <p:spPr>
          <a:xfrm>
            <a:off x="5562600" y="21441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18" name="Google Shape;218;p22"/>
          <p:cNvSpPr txBox="1"/>
          <p:nvPr/>
        </p:nvSpPr>
        <p:spPr>
          <a:xfrm>
            <a:off x="5791200" y="25251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19" name="Google Shape;219;p22"/>
          <p:cNvSpPr txBox="1"/>
          <p:nvPr/>
        </p:nvSpPr>
        <p:spPr>
          <a:xfrm>
            <a:off x="6019800" y="2906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20" name="Google Shape;220;p22"/>
          <p:cNvSpPr txBox="1"/>
          <p:nvPr/>
        </p:nvSpPr>
        <p:spPr>
          <a:xfrm>
            <a:off x="6248400" y="32871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1" name="Google Shape;221;p22"/>
          <p:cNvSpPr txBox="1"/>
          <p:nvPr/>
        </p:nvSpPr>
        <p:spPr>
          <a:xfrm>
            <a:off x="6248400" y="40491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2" name="Google Shape;222;p22"/>
          <p:cNvSpPr txBox="1"/>
          <p:nvPr/>
        </p:nvSpPr>
        <p:spPr>
          <a:xfrm>
            <a:off x="6477000" y="3668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23" name="Google Shape;223;p22"/>
          <p:cNvSpPr txBox="1"/>
          <p:nvPr/>
        </p:nvSpPr>
        <p:spPr>
          <a:xfrm>
            <a:off x="6477000" y="4430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24" name="Google Shape;224;p22"/>
          <p:cNvCxnSpPr>
            <a:endCxn id="217" idx="1"/>
          </p:cNvCxnSpPr>
          <p:nvPr/>
        </p:nvCxnSpPr>
        <p:spPr>
          <a:xfrm flipH="1" rot="-5400000">
            <a:off x="5377200" y="2111175"/>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25" name="Google Shape;225;p22"/>
          <p:cNvCxnSpPr>
            <a:endCxn id="218" idx="1"/>
          </p:cNvCxnSpPr>
          <p:nvPr/>
        </p:nvCxnSpPr>
        <p:spPr>
          <a:xfrm flipH="1" rot="-5400000">
            <a:off x="5599350" y="2485725"/>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26" name="Google Shape;226;p22"/>
          <p:cNvCxnSpPr>
            <a:endCxn id="219" idx="1"/>
          </p:cNvCxnSpPr>
          <p:nvPr/>
        </p:nvCxnSpPr>
        <p:spPr>
          <a:xfrm flipH="1" rot="-5400000">
            <a:off x="5831100" y="2869875"/>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27" name="Google Shape;227;p22"/>
          <p:cNvCxnSpPr>
            <a:endCxn id="220" idx="1"/>
          </p:cNvCxnSpPr>
          <p:nvPr/>
        </p:nvCxnSpPr>
        <p:spPr>
          <a:xfrm flipH="1" rot="-5400000">
            <a:off x="6067800" y="3258975"/>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28" name="Google Shape;228;p22"/>
          <p:cNvCxnSpPr>
            <a:endCxn id="222" idx="1"/>
          </p:cNvCxnSpPr>
          <p:nvPr/>
        </p:nvCxnSpPr>
        <p:spPr>
          <a:xfrm flipH="1" rot="-5400000">
            <a:off x="6289950" y="3633525"/>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29" name="Google Shape;229;p22"/>
          <p:cNvCxnSpPr>
            <a:endCxn id="223" idx="1"/>
          </p:cNvCxnSpPr>
          <p:nvPr/>
        </p:nvCxnSpPr>
        <p:spPr>
          <a:xfrm flipH="1" rot="-5400000">
            <a:off x="6289200" y="4394775"/>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30" name="Google Shape;230;p22"/>
          <p:cNvCxnSpPr>
            <a:endCxn id="221" idx="1"/>
          </p:cNvCxnSpPr>
          <p:nvPr/>
        </p:nvCxnSpPr>
        <p:spPr>
          <a:xfrm flipH="1" rot="-5400000">
            <a:off x="5691600" y="3644775"/>
            <a:ext cx="977100" cy="136500"/>
          </a:xfrm>
          <a:prstGeom prst="curvedConnector2">
            <a:avLst/>
          </a:prstGeom>
          <a:noFill/>
          <a:ln cap="flat" cmpd="sng" w="19050">
            <a:solidFill>
              <a:schemeClr val="dk2"/>
            </a:solidFill>
            <a:prstDash val="solid"/>
            <a:round/>
            <a:headEnd len="med" w="med" type="none"/>
            <a:tailEnd len="med" w="med" type="none"/>
          </a:ln>
        </p:spPr>
      </p:cxnSp>
      <p:sp>
        <p:nvSpPr>
          <p:cNvPr id="231" name="Google Shape;231;p22"/>
          <p:cNvSpPr txBox="1"/>
          <p:nvPr/>
        </p:nvSpPr>
        <p:spPr>
          <a:xfrm>
            <a:off x="7162800" y="2209800"/>
            <a:ext cx="14478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(these tags are optional)</a:t>
            </a:r>
            <a:endParaRPr i="1">
              <a:latin typeface="Droid Serif"/>
              <a:ea typeface="Droid Serif"/>
              <a:cs typeface="Droid Serif"/>
              <a:sym typeface="Droid Serif"/>
            </a:endParaRPr>
          </a:p>
        </p:txBody>
      </p:sp>
      <p:cxnSp>
        <p:nvCxnSpPr>
          <p:cNvPr id="232" name="Google Shape;232;p22"/>
          <p:cNvCxnSpPr>
            <a:stCxn id="231" idx="1"/>
            <a:endCxn id="217" idx="3"/>
          </p:cNvCxnSpPr>
          <p:nvPr/>
        </p:nvCxnSpPr>
        <p:spPr>
          <a:xfrm rot="10800000">
            <a:off x="6400800" y="2296500"/>
            <a:ext cx="762000" cy="1800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22"/>
          <p:cNvCxnSpPr>
            <a:stCxn id="231" idx="1"/>
            <a:endCxn id="218" idx="3"/>
          </p:cNvCxnSpPr>
          <p:nvPr/>
        </p:nvCxnSpPr>
        <p:spPr>
          <a:xfrm flipH="1">
            <a:off x="6629400" y="2476500"/>
            <a:ext cx="533400" cy="20100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22"/>
          <p:cNvSpPr txBox="1"/>
          <p:nvPr/>
        </p:nvSpPr>
        <p:spPr>
          <a:xfrm>
            <a:off x="7239000" y="1676400"/>
            <a:ext cx="1752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(always the root)</a:t>
            </a:r>
            <a:endParaRPr i="1">
              <a:latin typeface="Droid Serif"/>
              <a:ea typeface="Droid Serif"/>
              <a:cs typeface="Droid Serif"/>
              <a:sym typeface="Droid Serif"/>
            </a:endParaRPr>
          </a:p>
        </p:txBody>
      </p:sp>
      <p:cxnSp>
        <p:nvCxnSpPr>
          <p:cNvPr id="235" name="Google Shape;235;p22"/>
          <p:cNvCxnSpPr>
            <a:stCxn id="234" idx="1"/>
            <a:endCxn id="216" idx="3"/>
          </p:cNvCxnSpPr>
          <p:nvPr/>
        </p:nvCxnSpPr>
        <p:spPr>
          <a:xfrm flipH="1">
            <a:off x="6767400" y="1905000"/>
            <a:ext cx="471600" cy="10500"/>
          </a:xfrm>
          <a:prstGeom prst="straightConnector1">
            <a:avLst/>
          </a:prstGeom>
          <a:noFill/>
          <a:ln cap="flat" cmpd="sng" w="9525">
            <a:solidFill>
              <a:schemeClr val="dk2"/>
            </a:solidFill>
            <a:prstDash val="solid"/>
            <a:round/>
            <a:headEnd len="med" w="med" type="none"/>
            <a:tailEnd len="med" w="med" type="triangle"/>
          </a:ln>
        </p:spPr>
      </p:cxnSp>
      <p:sp>
        <p:nvSpPr>
          <p:cNvPr id="236" name="Google Shape;236;p22"/>
          <p:cNvSpPr txBox="1"/>
          <p:nvPr/>
        </p:nvSpPr>
        <p:spPr>
          <a:xfrm>
            <a:off x="4261500" y="1066800"/>
            <a:ext cx="22155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HTMLTreeBuilder</a:t>
            </a:r>
            <a:endParaRPr b="1" sz="1800">
              <a:solidFill>
                <a:srgbClr val="0000FF"/>
              </a:solidFill>
              <a:latin typeface="Consolas"/>
              <a:ea typeface="Consolas"/>
              <a:cs typeface="Consolas"/>
              <a:sym typeface="Consolas"/>
            </a:endParaRPr>
          </a:p>
        </p:txBody>
      </p:sp>
      <p:cxnSp>
        <p:nvCxnSpPr>
          <p:cNvPr id="237" name="Google Shape;237;p22"/>
          <p:cNvCxnSpPr>
            <a:endCxn id="211" idx="2"/>
          </p:cNvCxnSpPr>
          <p:nvPr/>
        </p:nvCxnSpPr>
        <p:spPr>
          <a:xfrm flipH="1" rot="10800000">
            <a:off x="2438250" y="1533900"/>
            <a:ext cx="3000" cy="371100"/>
          </a:xfrm>
          <a:prstGeom prst="straightConnector1">
            <a:avLst/>
          </a:prstGeom>
          <a:noFill/>
          <a:ln cap="flat" cmpd="sng" w="19050">
            <a:solidFill>
              <a:schemeClr val="dk2"/>
            </a:solidFill>
            <a:prstDash val="solid"/>
            <a:round/>
            <a:headEnd len="med" w="med" type="none"/>
            <a:tailEnd len="med" w="med" type="triangle"/>
          </a:ln>
        </p:spPr>
      </p:cxnSp>
      <p:sp>
        <p:nvSpPr>
          <p:cNvPr id="238" name="Google Shape;238;p22"/>
          <p:cNvSpPr txBox="1"/>
          <p:nvPr/>
        </p:nvSpPr>
        <p:spPr>
          <a:xfrm>
            <a:off x="685800" y="1881900"/>
            <a:ext cx="2275200" cy="1318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  &lt;p&gt;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  &lt;p&gt; </a:t>
            </a:r>
            <a:r>
              <a:rPr lang="en" sz="1800">
                <a:latin typeface="Consolas"/>
                <a:ea typeface="Consolas"/>
                <a:cs typeface="Consolas"/>
                <a:sym typeface="Consolas"/>
              </a:rPr>
              <a:t>world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p:txBody>
      </p:sp>
      <p:cxnSp>
        <p:nvCxnSpPr>
          <p:cNvPr id="239" name="Google Shape;239;p22"/>
          <p:cNvCxnSpPr>
            <a:stCxn id="211" idx="3"/>
            <a:endCxn id="236" idx="1"/>
          </p:cNvCxnSpPr>
          <p:nvPr/>
        </p:nvCxnSpPr>
        <p:spPr>
          <a:xfrm>
            <a:off x="3739500" y="1300350"/>
            <a:ext cx="5220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291032823cbbb63bee58fcc5a359cbac--free-family-tree-template-family-tree-printable.jpg" id="244" name="Google Shape;244;p23"/>
          <p:cNvPicPr preferRelativeResize="0"/>
          <p:nvPr/>
        </p:nvPicPr>
        <p:blipFill>
          <a:blip r:embed="rId3">
            <a:alphaModFix/>
          </a:blip>
          <a:stretch>
            <a:fillRect/>
          </a:stretch>
        </p:blipFill>
        <p:spPr>
          <a:xfrm rot="10800000">
            <a:off x="4953000" y="869701"/>
            <a:ext cx="4023841" cy="3930899"/>
          </a:xfrm>
          <a:prstGeom prst="rect">
            <a:avLst/>
          </a:prstGeom>
          <a:noFill/>
          <a:ln>
            <a:noFill/>
          </a:ln>
        </p:spPr>
      </p:pic>
      <p:sp>
        <p:nvSpPr>
          <p:cNvPr id="245" name="Google Shape;245;p2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DOM</a:t>
            </a:r>
            <a:endParaRPr b="1" sz="3600">
              <a:solidFill>
                <a:srgbClr val="434343"/>
              </a:solidFill>
              <a:latin typeface="Droid Sans"/>
              <a:ea typeface="Droid Sans"/>
              <a:cs typeface="Droid Sans"/>
              <a:sym typeface="Droid Sans"/>
            </a:endParaRPr>
          </a:p>
        </p:txBody>
      </p:sp>
      <p:sp>
        <p:nvSpPr>
          <p:cNvPr id="247" name="Google Shape;247;p23"/>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48" name="Google Shape;248;p23"/>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49" name="Google Shape;249;p23"/>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50" name="Google Shape;250;p23"/>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51" name="Google Shape;251;p23"/>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2" name="Google Shape;252;p23"/>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3" name="Google Shape;253;p23"/>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54" name="Google Shape;254;p23"/>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55" name="Google Shape;255;p23"/>
          <p:cNvCxnSpPr>
            <a:endCxn id="248"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56" name="Google Shape;256;p23"/>
          <p:cNvCxnSpPr>
            <a:endCxn id="249"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57" name="Google Shape;257;p23"/>
          <p:cNvCxnSpPr>
            <a:endCxn id="250"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58" name="Google Shape;258;p23"/>
          <p:cNvCxnSpPr>
            <a:endCxn id="251"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59" name="Google Shape;259;p23"/>
          <p:cNvCxnSpPr>
            <a:endCxn id="253"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60" name="Google Shape;260;p23"/>
          <p:cNvCxnSpPr>
            <a:endCxn id="254"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61" name="Google Shape;261;p23"/>
          <p:cNvCxnSpPr>
            <a:endCxn id="252"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sp>
        <p:nvSpPr>
          <p:cNvPr id="262" name="Google Shape;262;p23"/>
          <p:cNvSpPr txBox="1"/>
          <p:nvPr/>
        </p:nvSpPr>
        <p:spPr>
          <a:xfrm>
            <a:off x="2895600" y="1295400"/>
            <a:ext cx="1828800" cy="3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This is the</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D</a:t>
            </a:r>
            <a:r>
              <a:rPr i="1" lang="en" sz="1800">
                <a:latin typeface="Droid Serif"/>
                <a:ea typeface="Droid Serif"/>
                <a:cs typeface="Droid Serif"/>
                <a:sym typeface="Droid Serif"/>
              </a:rPr>
              <a:t>ocument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O</a:t>
            </a:r>
            <a:r>
              <a:rPr i="1" lang="en" sz="1800">
                <a:latin typeface="Droid Serif"/>
                <a:ea typeface="Droid Serif"/>
                <a:cs typeface="Droid Serif"/>
                <a:sym typeface="Droid Serif"/>
              </a:rPr>
              <a:t>bject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M</a:t>
            </a:r>
            <a:r>
              <a:rPr i="1" lang="en" sz="1800">
                <a:latin typeface="Droid Serif"/>
                <a:ea typeface="Droid Serif"/>
                <a:cs typeface="Droid Serif"/>
                <a:sym typeface="Droid Serif"/>
              </a:rPr>
              <a:t>odel.</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The DOM</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is a tree!</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parents</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children</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siblings</a:t>
            </a:r>
            <a:endParaRPr i="1" sz="1800">
              <a:latin typeface="Droid Serif"/>
              <a:ea typeface="Droid Serif"/>
              <a:cs typeface="Droid Serif"/>
              <a:sym typeface="Droid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p:nvPr/>
        </p:nvSpPr>
        <p:spPr>
          <a:xfrm>
            <a:off x="2819400" y="4114800"/>
            <a:ext cx="2667000" cy="533400"/>
          </a:xfrm>
          <a:prstGeom prst="leftRightArrow">
            <a:avLst>
              <a:gd fmla="val 50000" name="adj1"/>
              <a:gd fmla="val 50000" name="adj2"/>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5562600" y="4038600"/>
            <a:ext cx="1219200" cy="609600"/>
          </a:xfrm>
          <a:prstGeom prst="cube">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V8</a:t>
            </a:r>
            <a:endParaRPr>
              <a:latin typeface="Impact"/>
              <a:ea typeface="Impact"/>
              <a:cs typeface="Impact"/>
              <a:sym typeface="Impact"/>
            </a:endParaRPr>
          </a:p>
        </p:txBody>
      </p:sp>
      <p:sp>
        <p:nvSpPr>
          <p:cNvPr id="269" name="Google Shape;269;p24"/>
          <p:cNvSpPr/>
          <p:nvPr/>
        </p:nvSpPr>
        <p:spPr>
          <a:xfrm>
            <a:off x="3810000" y="2745300"/>
            <a:ext cx="4724400" cy="1445700"/>
          </a:xfrm>
          <a:prstGeom prst="downArrowCallout">
            <a:avLst>
              <a:gd fmla="val 16808" name="adj1"/>
              <a:gd fmla="val 17133" name="adj2"/>
              <a:gd fmla="val 15965" name="adj3"/>
              <a:gd fmla="val 73667" name="adj4"/>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DOM</a:t>
            </a:r>
            <a:endParaRPr b="1" sz="3600">
              <a:solidFill>
                <a:srgbClr val="434343"/>
              </a:solidFill>
              <a:latin typeface="Droid Sans"/>
              <a:ea typeface="Droid Sans"/>
              <a:cs typeface="Droid Sans"/>
              <a:sym typeface="Droid Sans"/>
            </a:endParaRPr>
          </a:p>
        </p:txBody>
      </p:sp>
      <p:sp>
        <p:nvSpPr>
          <p:cNvPr id="272" name="Google Shape;272;p24"/>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73" name="Google Shape;273;p24"/>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74" name="Google Shape;274;p24"/>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75" name="Google Shape;275;p24"/>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76" name="Google Shape;276;p24"/>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7" name="Google Shape;277;p24"/>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8" name="Google Shape;278;p24"/>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79" name="Google Shape;279;p24"/>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80" name="Google Shape;280;p24"/>
          <p:cNvCxnSpPr>
            <a:endCxn id="273"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81" name="Google Shape;281;p24"/>
          <p:cNvCxnSpPr>
            <a:endCxn id="274"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82" name="Google Shape;282;p24"/>
          <p:cNvCxnSpPr>
            <a:endCxn id="275"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83" name="Google Shape;283;p24"/>
          <p:cNvCxnSpPr>
            <a:endCxn id="276"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84" name="Google Shape;284;p24"/>
          <p:cNvCxnSpPr>
            <a:endCxn id="278"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85" name="Google Shape;285;p24"/>
          <p:cNvCxnSpPr>
            <a:endCxn id="279"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86" name="Google Shape;286;p24"/>
          <p:cNvCxnSpPr>
            <a:endCxn id="277"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sp>
        <p:nvSpPr>
          <p:cNvPr id="287" name="Google Shape;287;p24"/>
          <p:cNvSpPr txBox="1"/>
          <p:nvPr/>
        </p:nvSpPr>
        <p:spPr>
          <a:xfrm>
            <a:off x="2819400" y="1143000"/>
            <a:ext cx="5715000" cy="17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latin typeface="Droid Serif"/>
                <a:ea typeface="Droid Serif"/>
                <a:cs typeface="Droid Serif"/>
                <a:sym typeface="Droid Serif"/>
              </a:rPr>
              <a:t>The DOM is both</a:t>
            </a:r>
            <a:endParaRPr i="1" sz="1800">
              <a:latin typeface="Droid Serif"/>
              <a:ea typeface="Droid Serif"/>
              <a:cs typeface="Droid Serif"/>
              <a:sym typeface="Droid Serif"/>
            </a:endParaRPr>
          </a:p>
          <a:p>
            <a:pPr indent="-342900" lvl="0" marL="457200" rtl="0" algn="l">
              <a:lnSpc>
                <a:spcPct val="115000"/>
              </a:lnSpc>
              <a:spcBef>
                <a:spcPts val="0"/>
              </a:spcBef>
              <a:spcAft>
                <a:spcPts val="0"/>
              </a:spcAft>
              <a:buSzPts val="1800"/>
              <a:buFont typeface="Droid Serif"/>
              <a:buChar char="●"/>
            </a:pPr>
            <a:r>
              <a:rPr i="1" lang="en" sz="1800">
                <a:latin typeface="Droid Serif"/>
                <a:ea typeface="Droid Serif"/>
                <a:cs typeface="Droid Serif"/>
                <a:sym typeface="Droid Serif"/>
              </a:rPr>
              <a:t>Chrome's internal representation</a:t>
            </a:r>
            <a:br>
              <a:rPr i="1" lang="en" sz="1800">
                <a:latin typeface="Droid Serif"/>
                <a:ea typeface="Droid Serif"/>
                <a:cs typeface="Droid Serif"/>
                <a:sym typeface="Droid Serif"/>
              </a:rPr>
            </a:br>
            <a:r>
              <a:rPr i="1" lang="en" sz="1800">
                <a:latin typeface="Droid Serif"/>
                <a:ea typeface="Droid Serif"/>
                <a:cs typeface="Droid Serif"/>
                <a:sym typeface="Droid Serif"/>
              </a:rPr>
              <a:t>    AND</a:t>
            </a:r>
            <a:endParaRPr i="1" sz="1800">
              <a:latin typeface="Droid Serif"/>
              <a:ea typeface="Droid Serif"/>
              <a:cs typeface="Droid Serif"/>
              <a:sym typeface="Droid Serif"/>
            </a:endParaRPr>
          </a:p>
          <a:p>
            <a:pPr indent="-342900" lvl="0" marL="457200" rtl="0" algn="l">
              <a:lnSpc>
                <a:spcPct val="115000"/>
              </a:lnSpc>
              <a:spcBef>
                <a:spcPts val="0"/>
              </a:spcBef>
              <a:spcAft>
                <a:spcPts val="0"/>
              </a:spcAft>
              <a:buSzPts val="1800"/>
              <a:buFont typeface="Droid Serif"/>
              <a:buChar char="●"/>
            </a:pPr>
            <a:r>
              <a:rPr i="1" lang="en" sz="1800">
                <a:latin typeface="Droid Serif"/>
                <a:ea typeface="Droid Serif"/>
                <a:cs typeface="Droid Serif"/>
                <a:sym typeface="Droid Serif"/>
              </a:rPr>
              <a:t>the API exposed to JavaScript</a:t>
            </a:r>
            <a:endParaRPr i="1" sz="1800">
              <a:latin typeface="Droid Serif"/>
              <a:ea typeface="Droid Serif"/>
              <a:cs typeface="Droid Serif"/>
              <a:sym typeface="Droid Serif"/>
            </a:endParaRPr>
          </a:p>
        </p:txBody>
      </p:sp>
      <p:sp>
        <p:nvSpPr>
          <p:cNvPr id="288" name="Google Shape;288;p24"/>
          <p:cNvSpPr txBox="1"/>
          <p:nvPr/>
        </p:nvSpPr>
        <p:spPr>
          <a:xfrm>
            <a:off x="3810000" y="2745300"/>
            <a:ext cx="4924200" cy="10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div = document.body.firstChild;</a:t>
            </a:r>
            <a:endParaRPr>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p2 = div.childNodes[1];</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p2.appendChild(document.createElement(</a:t>
            </a:r>
            <a:r>
              <a:rPr lang="en">
                <a:solidFill>
                  <a:srgbClr val="45818E"/>
                </a:solidFill>
                <a:latin typeface="Consolas"/>
                <a:ea typeface="Consolas"/>
                <a:cs typeface="Consolas"/>
                <a:sym typeface="Consolas"/>
              </a:rPr>
              <a:t>"span"</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p2.foo = {arbitrary: </a:t>
            </a:r>
            <a:r>
              <a:rPr lang="en">
                <a:solidFill>
                  <a:srgbClr val="45818E"/>
                </a:solidFill>
                <a:latin typeface="Consolas"/>
                <a:ea typeface="Consolas"/>
                <a:cs typeface="Consolas"/>
                <a:sym typeface="Consolas"/>
              </a:rPr>
              <a:t>"state"</a:t>
            </a:r>
            <a:r>
              <a:rPr lang="en">
                <a:latin typeface="Consolas"/>
                <a:ea typeface="Consolas"/>
                <a:cs typeface="Consolas"/>
                <a:sym typeface="Consolas"/>
              </a:rPr>
              <a:t>};</a:t>
            </a:r>
            <a:endParaRPr>
              <a:latin typeface="Consolas"/>
              <a:ea typeface="Consolas"/>
              <a:cs typeface="Consolas"/>
              <a:sym typeface="Consolas"/>
            </a:endParaRPr>
          </a:p>
        </p:txBody>
      </p:sp>
      <p:sp>
        <p:nvSpPr>
          <p:cNvPr id="289" name="Google Shape;289;p24"/>
          <p:cNvSpPr txBox="1"/>
          <p:nvPr/>
        </p:nvSpPr>
        <p:spPr>
          <a:xfrm>
            <a:off x="3429000" y="4191000"/>
            <a:ext cx="1143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[bindings]</a:t>
            </a:r>
            <a:endParaRPr i="1">
              <a:latin typeface="Droid Serif"/>
              <a:ea typeface="Droid Serif"/>
              <a:cs typeface="Droid Serif"/>
              <a:sym typeface="Droid Serif"/>
            </a:endParaRPr>
          </a:p>
        </p:txBody>
      </p:sp>
      <p:sp>
        <p:nvSpPr>
          <p:cNvPr id="290" name="Google Shape;290;p24"/>
          <p:cNvSpPr txBox="1"/>
          <p:nvPr/>
        </p:nvSpPr>
        <p:spPr>
          <a:xfrm>
            <a:off x="7949025" y="3810000"/>
            <a:ext cx="636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erif"/>
                <a:ea typeface="Droid Serif"/>
                <a:cs typeface="Droid Serif"/>
                <a:sym typeface="Droid Serif"/>
              </a:rPr>
              <a:t>[ JS ]</a:t>
            </a:r>
            <a:endParaRPr b="1">
              <a:latin typeface="Droid Serif"/>
              <a:ea typeface="Droid Serif"/>
              <a:cs typeface="Droid Serif"/>
              <a:sym typeface="Droid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297" name="Google Shape;297;p25"/>
          <p:cNvSpPr txBox="1"/>
          <p:nvPr/>
        </p:nvSpPr>
        <p:spPr>
          <a:xfrm>
            <a:off x="3334275" y="1244700"/>
            <a:ext cx="5248800" cy="11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Consolas"/>
                <a:ea typeface="Consolas"/>
                <a:cs typeface="Consolas"/>
                <a:sym typeface="Consolas"/>
              </a:rPr>
              <a:t>/* every &lt;p&gt; has red text */</a:t>
            </a:r>
            <a:endParaRPr sz="2400">
              <a:solidFill>
                <a:srgbClr val="38761D"/>
              </a:solidFill>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p </a:t>
            </a:r>
            <a:r>
              <a:rPr lang="en" sz="2400">
                <a:solidFill>
                  <a:srgbClr val="0000FF"/>
                </a:solidFill>
                <a:latin typeface="Consolas"/>
                <a:ea typeface="Consolas"/>
                <a:cs typeface="Consolas"/>
                <a:sym typeface="Consolas"/>
              </a:rPr>
              <a:t>{</a:t>
            </a:r>
            <a:r>
              <a:rPr lang="en" sz="2400">
                <a:latin typeface="Consolas"/>
                <a:ea typeface="Consolas"/>
                <a:cs typeface="Consolas"/>
                <a:sym typeface="Consolas"/>
              </a:rPr>
              <a:t> color: red </a:t>
            </a:r>
            <a:r>
              <a:rPr lang="en" sz="2400">
                <a:solidFill>
                  <a:srgbClr val="0000FF"/>
                </a:solidFill>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298" name="Google Shape;298;p25"/>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99" name="Google Shape;299;p25"/>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00" name="Google Shape;300;p25"/>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01" name="Google Shape;301;p25"/>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02" name="Google Shape;302;p25"/>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3" name="Google Shape;303;p25"/>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4" name="Google Shape;304;p25"/>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05" name="Google Shape;305;p25"/>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06" name="Google Shape;306;p25"/>
          <p:cNvCxnSpPr>
            <a:endCxn id="299"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307" name="Google Shape;307;p25"/>
          <p:cNvCxnSpPr>
            <a:endCxn id="300"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308" name="Google Shape;308;p25"/>
          <p:cNvCxnSpPr>
            <a:endCxn id="301"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309" name="Google Shape;309;p25"/>
          <p:cNvCxnSpPr>
            <a:endCxn id="302"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310" name="Google Shape;310;p25"/>
          <p:cNvCxnSpPr>
            <a:endCxn id="304"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311" name="Google Shape;311;p25"/>
          <p:cNvCxnSpPr>
            <a:endCxn id="305"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312" name="Google Shape;312;p25"/>
          <p:cNvCxnSpPr>
            <a:endCxn id="303"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cxnSp>
        <p:nvCxnSpPr>
          <p:cNvPr id="313" name="Google Shape;313;p25"/>
          <p:cNvCxnSpPr>
            <a:endCxn id="302" idx="3"/>
          </p:cNvCxnSpPr>
          <p:nvPr/>
        </p:nvCxnSpPr>
        <p:spPr>
          <a:xfrm flipH="1">
            <a:off x="1905000" y="2137800"/>
            <a:ext cx="1613400" cy="910200"/>
          </a:xfrm>
          <a:prstGeom prst="curvedConnector3">
            <a:avLst>
              <a:gd fmla="val 9289" name="adj1"/>
            </a:avLst>
          </a:prstGeom>
          <a:noFill/>
          <a:ln cap="flat" cmpd="sng" w="28575">
            <a:solidFill>
              <a:srgbClr val="3C78D8"/>
            </a:solidFill>
            <a:prstDash val="solid"/>
            <a:round/>
            <a:headEnd len="med" w="med" type="none"/>
            <a:tailEnd len="med" w="med" type="triangle"/>
          </a:ln>
        </p:spPr>
      </p:cxnSp>
      <p:cxnSp>
        <p:nvCxnSpPr>
          <p:cNvPr id="314" name="Google Shape;314;p25"/>
          <p:cNvCxnSpPr>
            <a:endCxn id="303" idx="3"/>
          </p:cNvCxnSpPr>
          <p:nvPr/>
        </p:nvCxnSpPr>
        <p:spPr>
          <a:xfrm rot="5400000">
            <a:off x="1867800" y="2167200"/>
            <a:ext cx="1680000" cy="1605600"/>
          </a:xfrm>
          <a:prstGeom prst="curvedConnector2">
            <a:avLst/>
          </a:prstGeom>
          <a:noFill/>
          <a:ln cap="flat" cmpd="sng" w="28575">
            <a:solidFill>
              <a:srgbClr val="3C78D8"/>
            </a:solidFill>
            <a:prstDash val="solid"/>
            <a:round/>
            <a:headEnd len="med" w="med" type="none"/>
            <a:tailEnd len="med" w="med" type="triangle"/>
          </a:ln>
        </p:spPr>
      </p:cxnSp>
      <p:sp>
        <p:nvSpPr>
          <p:cNvPr id="315" name="Google Shape;315;p25"/>
          <p:cNvSpPr txBox="1"/>
          <p:nvPr/>
        </p:nvSpPr>
        <p:spPr>
          <a:xfrm rot="-3518686">
            <a:off x="2967753" y="2855471"/>
            <a:ext cx="865968" cy="3850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selects</a:t>
            </a:r>
            <a:endParaRPr i="1">
              <a:latin typeface="Droid Serif"/>
              <a:ea typeface="Droid Serif"/>
              <a:cs typeface="Droid Serif"/>
              <a:sym typeface="Droid Serif"/>
            </a:endParaRPr>
          </a:p>
        </p:txBody>
      </p:sp>
      <p:pic>
        <p:nvPicPr>
          <p:cNvPr descr="Laptop-clipart-images-and-notebook-clip-art-photo-share-submit-2.png" id="316" name="Google Shape;316;p25"/>
          <p:cNvPicPr preferRelativeResize="0"/>
          <p:nvPr/>
        </p:nvPicPr>
        <p:blipFill>
          <a:blip r:embed="rId3">
            <a:alphaModFix/>
          </a:blip>
          <a:stretch>
            <a:fillRect/>
          </a:stretch>
        </p:blipFill>
        <p:spPr>
          <a:xfrm>
            <a:off x="5008766" y="2514599"/>
            <a:ext cx="3461155" cy="2239375"/>
          </a:xfrm>
          <a:prstGeom prst="rect">
            <a:avLst/>
          </a:prstGeom>
          <a:noFill/>
          <a:ln>
            <a:noFill/>
          </a:ln>
        </p:spPr>
      </p:pic>
      <p:sp>
        <p:nvSpPr>
          <p:cNvPr id="317" name="Google Shape;317;p25"/>
          <p:cNvSpPr txBox="1"/>
          <p:nvPr/>
        </p:nvSpPr>
        <p:spPr>
          <a:xfrm>
            <a:off x="5632600" y="3013525"/>
            <a:ext cx="13332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Times New Roman"/>
                <a:ea typeface="Times New Roman"/>
                <a:cs typeface="Times New Roman"/>
                <a:sym typeface="Times New Roman"/>
              </a:rPr>
              <a:t>hello</a:t>
            </a:r>
            <a:endParaRPr>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0000"/>
                </a:solidFill>
                <a:latin typeface="Times New Roman"/>
                <a:ea typeface="Times New Roman"/>
                <a:cs typeface="Times New Roman"/>
                <a:sym typeface="Times New Roman"/>
              </a:rPr>
              <a:t>world</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24" name="Google Shape;324;p26"/>
          <p:cNvSpPr txBox="1"/>
          <p:nvPr/>
        </p:nvSpPr>
        <p:spPr>
          <a:xfrm>
            <a:off x="5084750" y="1193475"/>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hello</a:t>
            </a:r>
            <a:endParaRPr b="1" sz="2400">
              <a:latin typeface="Times New Roman"/>
              <a:ea typeface="Times New Roman"/>
              <a:cs typeface="Times New Roman"/>
              <a:sym typeface="Times New Roman"/>
            </a:endParaRPr>
          </a:p>
        </p:txBody>
      </p:sp>
      <p:sp>
        <p:nvSpPr>
          <p:cNvPr id="325" name="Google Shape;325;p26"/>
          <p:cNvSpPr txBox="1"/>
          <p:nvPr/>
        </p:nvSpPr>
        <p:spPr>
          <a:xfrm>
            <a:off x="1259175" y="12447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font-weight: bold;</a:t>
            </a:r>
            <a:endParaRPr sz="1800">
              <a:latin typeface="Consolas"/>
              <a:ea typeface="Consolas"/>
              <a:cs typeface="Consolas"/>
              <a:sym typeface="Consolas"/>
            </a:endParaRPr>
          </a:p>
        </p:txBody>
      </p:sp>
      <p:sp>
        <p:nvSpPr>
          <p:cNvPr id="326" name="Google Shape;326;p26"/>
          <p:cNvSpPr txBox="1"/>
          <p:nvPr/>
        </p:nvSpPr>
        <p:spPr>
          <a:xfrm>
            <a:off x="1298600" y="19144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margin-left: 2cm;</a:t>
            </a:r>
            <a:endParaRPr sz="1800">
              <a:latin typeface="Consolas"/>
              <a:ea typeface="Consolas"/>
              <a:cs typeface="Consolas"/>
              <a:sym typeface="Consolas"/>
            </a:endParaRPr>
          </a:p>
        </p:txBody>
      </p:sp>
      <p:sp>
        <p:nvSpPr>
          <p:cNvPr id="327" name="Google Shape;327;p26"/>
          <p:cNvSpPr txBox="1"/>
          <p:nvPr/>
        </p:nvSpPr>
        <p:spPr>
          <a:xfrm>
            <a:off x="5999850" y="1841500"/>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28" name="Google Shape;328;p26"/>
          <p:cNvSpPr txBox="1"/>
          <p:nvPr/>
        </p:nvSpPr>
        <p:spPr>
          <a:xfrm>
            <a:off x="1298600" y="25841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outline: dashed blue;</a:t>
            </a:r>
            <a:endParaRPr sz="1800">
              <a:latin typeface="Consolas"/>
              <a:ea typeface="Consolas"/>
              <a:cs typeface="Consolas"/>
              <a:sym typeface="Consolas"/>
            </a:endParaRPr>
          </a:p>
        </p:txBody>
      </p:sp>
      <p:sp>
        <p:nvSpPr>
          <p:cNvPr id="329" name="Google Shape;329;p26"/>
          <p:cNvSpPr txBox="1"/>
          <p:nvPr/>
        </p:nvSpPr>
        <p:spPr>
          <a:xfrm>
            <a:off x="5139975" y="2489525"/>
            <a:ext cx="1278000" cy="569700"/>
          </a:xfrm>
          <a:prstGeom prst="rect">
            <a:avLst/>
          </a:prstGeom>
          <a:noFill/>
          <a:ln cap="flat" cmpd="sng" w="19050">
            <a:solidFill>
              <a:srgbClr val="0000FF"/>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30" name="Google Shape;330;p26"/>
          <p:cNvSpPr txBox="1"/>
          <p:nvPr/>
        </p:nvSpPr>
        <p:spPr>
          <a:xfrm>
            <a:off x="1298600" y="3253800"/>
            <a:ext cx="34311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transform: rotate(20deg);</a:t>
            </a:r>
            <a:endParaRPr sz="1800">
              <a:latin typeface="Consolas"/>
              <a:ea typeface="Consolas"/>
              <a:cs typeface="Consolas"/>
              <a:sym typeface="Consolas"/>
            </a:endParaRPr>
          </a:p>
        </p:txBody>
      </p:sp>
      <p:sp>
        <p:nvSpPr>
          <p:cNvPr id="331" name="Google Shape;331;p26"/>
          <p:cNvSpPr txBox="1"/>
          <p:nvPr/>
        </p:nvSpPr>
        <p:spPr>
          <a:xfrm rot="1164791">
            <a:off x="5139944" y="3333753"/>
            <a:ext cx="1278063" cy="56967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pic>
        <p:nvPicPr>
          <p:cNvPr descr="kitten2_1479489448041_7071161_ver1.0.jpg" id="332" name="Google Shape;332;p26"/>
          <p:cNvPicPr preferRelativeResize="0"/>
          <p:nvPr/>
        </p:nvPicPr>
        <p:blipFill>
          <a:blip r:embed="rId3">
            <a:alphaModFix/>
          </a:blip>
          <a:stretch>
            <a:fillRect/>
          </a:stretch>
        </p:blipFill>
        <p:spPr>
          <a:xfrm>
            <a:off x="5081625" y="3893750"/>
            <a:ext cx="1208888" cy="907800"/>
          </a:xfrm>
          <a:prstGeom prst="rect">
            <a:avLst/>
          </a:prstGeom>
          <a:noFill/>
          <a:ln>
            <a:noFill/>
          </a:ln>
        </p:spPr>
      </p:pic>
      <p:sp>
        <p:nvSpPr>
          <p:cNvPr id="333" name="Google Shape;333;p26"/>
          <p:cNvSpPr txBox="1"/>
          <p:nvPr/>
        </p:nvSpPr>
        <p:spPr>
          <a:xfrm>
            <a:off x="1298600" y="4012875"/>
            <a:ext cx="37200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background: url(kitten.jpg);</a:t>
            </a:r>
            <a:endParaRPr sz="1800">
              <a:latin typeface="Consolas"/>
              <a:ea typeface="Consolas"/>
              <a:cs typeface="Consolas"/>
              <a:sym typeface="Consolas"/>
            </a:endParaRPr>
          </a:p>
        </p:txBody>
      </p:sp>
      <p:sp>
        <p:nvSpPr>
          <p:cNvPr id="334" name="Google Shape;334;p26"/>
          <p:cNvSpPr txBox="1"/>
          <p:nvPr/>
        </p:nvSpPr>
        <p:spPr>
          <a:xfrm>
            <a:off x="5198325" y="3969525"/>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41" name="Google Shape;341;p27"/>
          <p:cNvSpPr txBox="1"/>
          <p:nvPr/>
        </p:nvSpPr>
        <p:spPr>
          <a:xfrm>
            <a:off x="446975" y="1331475"/>
            <a:ext cx="6968400" cy="3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Consolas"/>
                <a:ea typeface="Consolas"/>
                <a:cs typeface="Consolas"/>
                <a:sym typeface="Consolas"/>
              </a:rPr>
              <a:t>/* </a:t>
            </a:r>
            <a:r>
              <a:rPr i="1" lang="en" sz="1800">
                <a:solidFill>
                  <a:srgbClr val="38761D"/>
                </a:solidFill>
                <a:latin typeface="Droid Serif"/>
                <a:ea typeface="Droid Serif"/>
                <a:cs typeface="Droid Serif"/>
                <a:sym typeface="Droid Serif"/>
              </a:rPr>
              <a:t>every other  </a:t>
            </a:r>
            <a:r>
              <a:rPr lang="en" sz="1800">
                <a:solidFill>
                  <a:srgbClr val="38761D"/>
                </a:solidFill>
                <a:latin typeface="Consolas"/>
                <a:ea typeface="Consolas"/>
                <a:cs typeface="Consolas"/>
                <a:sym typeface="Consolas"/>
              </a:rPr>
              <a:t>&lt;p&gt;</a:t>
            </a:r>
            <a:r>
              <a:rPr i="1" lang="en" sz="1800">
                <a:solidFill>
                  <a:srgbClr val="38761D"/>
                </a:solidFill>
                <a:latin typeface="Droid Serif"/>
                <a:ea typeface="Droid Serif"/>
                <a:cs typeface="Droid Serif"/>
                <a:sym typeface="Droid Serif"/>
              </a:rPr>
              <a:t>  in any  </a:t>
            </a:r>
            <a:r>
              <a:rPr lang="en" sz="1800">
                <a:solidFill>
                  <a:srgbClr val="38761D"/>
                </a:solidFill>
                <a:latin typeface="Consolas"/>
                <a:ea typeface="Consolas"/>
                <a:cs typeface="Consolas"/>
                <a:sym typeface="Consolas"/>
              </a:rPr>
              <a:t>&lt;div&gt;</a:t>
            </a:r>
            <a:r>
              <a:rPr i="1" lang="en" sz="1800">
                <a:solidFill>
                  <a:srgbClr val="38761D"/>
                </a:solidFill>
                <a:latin typeface="Droid Serif"/>
                <a:ea typeface="Droid Serif"/>
                <a:cs typeface="Droid Serif"/>
                <a:sym typeface="Droid Serif"/>
              </a:rPr>
              <a:t>  without  </a:t>
            </a:r>
            <a:r>
              <a:rPr lang="en" sz="1800">
                <a:solidFill>
                  <a:srgbClr val="38761D"/>
                </a:solidFill>
                <a:latin typeface="Consolas"/>
                <a:ea typeface="Consolas"/>
                <a:cs typeface="Consolas"/>
                <a:sym typeface="Consolas"/>
              </a:rPr>
              <a:t>class="foo"</a:t>
            </a:r>
            <a:r>
              <a:rPr lang="en" sz="2400">
                <a:solidFill>
                  <a:srgbClr val="38761D"/>
                </a:solidFill>
                <a:latin typeface="Consolas"/>
                <a:ea typeface="Consolas"/>
                <a:cs typeface="Consolas"/>
                <a:sym typeface="Consolas"/>
              </a:rPr>
              <a:t> */</a:t>
            </a:r>
            <a:endParaRPr sz="2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solidFill>
                  <a:srgbClr val="0000FF"/>
                </a:solidFill>
                <a:latin typeface="Consolas"/>
                <a:ea typeface="Consolas"/>
                <a:cs typeface="Consolas"/>
                <a:sym typeface="Consolas"/>
              </a:rPr>
              <a:t>div</a:t>
            </a:r>
            <a:r>
              <a:rPr lang="en" sz="2400">
                <a:solidFill>
                  <a:srgbClr val="980000"/>
                </a:solidFill>
                <a:latin typeface="Consolas"/>
                <a:ea typeface="Consolas"/>
                <a:cs typeface="Consolas"/>
                <a:sym typeface="Consolas"/>
              </a:rPr>
              <a:t>:not</a:t>
            </a:r>
            <a:r>
              <a:rPr lang="en" sz="2400">
                <a:latin typeface="Consolas"/>
                <a:ea typeface="Consolas"/>
                <a:cs typeface="Consolas"/>
                <a:sym typeface="Consolas"/>
              </a:rPr>
              <a:t>(.foo) &gt; </a:t>
            </a:r>
            <a:r>
              <a:rPr lang="en" sz="2400">
                <a:solidFill>
                  <a:srgbClr val="0000FF"/>
                </a:solidFill>
                <a:latin typeface="Consolas"/>
                <a:ea typeface="Consolas"/>
                <a:cs typeface="Consolas"/>
                <a:sym typeface="Consolas"/>
              </a:rPr>
              <a:t>p</a:t>
            </a:r>
            <a:r>
              <a:rPr lang="en" sz="2400">
                <a:solidFill>
                  <a:srgbClr val="980000"/>
                </a:solidFill>
                <a:latin typeface="Consolas"/>
                <a:ea typeface="Consolas"/>
                <a:cs typeface="Consolas"/>
                <a:sym typeface="Consolas"/>
              </a:rPr>
              <a:t>:nth-of-type</a:t>
            </a:r>
            <a:r>
              <a:rPr lang="en" sz="2400">
                <a:latin typeface="Consolas"/>
                <a:ea typeface="Consolas"/>
                <a:cs typeface="Consolas"/>
                <a:sym typeface="Consolas"/>
              </a:rPr>
              <a:t>(2n) {</a:t>
            </a:r>
            <a:endParaRPr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latin typeface="Consolas"/>
                <a:ea typeface="Consolas"/>
                <a:cs typeface="Consolas"/>
                <a:sym typeface="Consolas"/>
              </a:rPr>
              <a:t>  color: red </a:t>
            </a:r>
            <a:r>
              <a:rPr lang="en" sz="2400">
                <a:solidFill>
                  <a:srgbClr val="980000"/>
                </a:solidFill>
                <a:latin typeface="Consolas"/>
                <a:ea typeface="Consolas"/>
                <a:cs typeface="Consolas"/>
                <a:sym typeface="Consolas"/>
              </a:rPr>
              <a:t>!important</a:t>
            </a: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t/>
            </a:r>
            <a:endParaRPr sz="2400">
              <a:latin typeface="Consolas"/>
              <a:ea typeface="Consolas"/>
              <a:cs typeface="Consolas"/>
              <a:sym typeface="Consolas"/>
            </a:endParaRPr>
          </a:p>
          <a:p>
            <a:pPr indent="0" lvl="0" marL="0" rtl="0" algn="l">
              <a:spcBef>
                <a:spcPts val="0"/>
              </a:spcBef>
              <a:spcAft>
                <a:spcPts val="0"/>
              </a:spcAft>
              <a:buNone/>
            </a:pPr>
            <a:r>
              <a:rPr lang="en" sz="2400">
                <a:solidFill>
                  <a:srgbClr val="0000FF"/>
                </a:solidFill>
                <a:latin typeface="Consolas"/>
                <a:ea typeface="Consolas"/>
                <a:cs typeface="Consolas"/>
                <a:sym typeface="Consolas"/>
              </a:rPr>
              <a:t>p</a:t>
            </a:r>
            <a:r>
              <a:rPr lang="en" sz="2400">
                <a:latin typeface="Consolas"/>
                <a:ea typeface="Consolas"/>
                <a:cs typeface="Consolas"/>
                <a:sym typeface="Consolas"/>
              </a:rPr>
              <a:t> {</a:t>
            </a:r>
            <a:endParaRPr sz="2400">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  color: blue;</a:t>
            </a:r>
            <a:endParaRPr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t/>
            </a:r>
            <a:endParaRPr sz="2400">
              <a:latin typeface="Consolas"/>
              <a:ea typeface="Consolas"/>
              <a:cs typeface="Consolas"/>
              <a:sym typeface="Consolas"/>
            </a:endParaRPr>
          </a:p>
        </p:txBody>
      </p:sp>
      <p:sp>
        <p:nvSpPr>
          <p:cNvPr id="342" name="Google Shape;342;p27"/>
          <p:cNvSpPr txBox="1"/>
          <p:nvPr/>
        </p:nvSpPr>
        <p:spPr>
          <a:xfrm>
            <a:off x="4748700" y="3295100"/>
            <a:ext cx="3518700" cy="104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selectors can be complex!</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declarations may conflict!</a:t>
            </a:r>
            <a:endParaRPr i="1" sz="1800">
              <a:latin typeface="Droid Serif"/>
              <a:ea typeface="Droid Serif"/>
              <a:cs typeface="Droid Serif"/>
              <a:sym typeface="Droid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p:nvPr/>
        </p:nvSpPr>
        <p:spPr>
          <a:xfrm>
            <a:off x="7848600" y="1461000"/>
            <a:ext cx="457200" cy="685800"/>
          </a:xfrm>
          <a:prstGeom prst="downArrow">
            <a:avLst>
              <a:gd fmla="val 50000" name="adj1"/>
              <a:gd fmla="val 32288"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50" name="Google Shape;350;p28"/>
          <p:cNvSpPr txBox="1"/>
          <p:nvPr/>
        </p:nvSpPr>
        <p:spPr>
          <a:xfrm>
            <a:off x="2895600" y="1371600"/>
            <a:ext cx="2057400" cy="1600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div</a:t>
            </a:r>
            <a:r>
              <a:rPr lang="en" sz="1000">
                <a:solidFill>
                  <a:srgbClr val="980000"/>
                </a:solidFill>
                <a:latin typeface="Consolas"/>
                <a:ea typeface="Consolas"/>
                <a:cs typeface="Consolas"/>
                <a:sym typeface="Consolas"/>
              </a:rPr>
              <a:t>:not</a:t>
            </a:r>
            <a:r>
              <a:rPr lang="en" sz="1000">
                <a:solidFill>
                  <a:schemeClr val="dk1"/>
                </a:solidFill>
                <a:latin typeface="Consolas"/>
                <a:ea typeface="Consolas"/>
                <a:cs typeface="Consolas"/>
                <a:sym typeface="Consolas"/>
              </a:rPr>
              <a:t>(.foo) &gt; </a:t>
            </a: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color: red </a:t>
            </a:r>
            <a:r>
              <a:rPr lang="en" sz="1000">
                <a:solidFill>
                  <a:srgbClr val="980000"/>
                </a:solidFill>
                <a:latin typeface="Consolas"/>
                <a:ea typeface="Consolas"/>
                <a:cs typeface="Consolas"/>
                <a:sym typeface="Consolas"/>
              </a:rPr>
              <a:t>!important</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margin: 0;</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border-left-color: blue;</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t/>
            </a:r>
            <a:endParaRPr sz="1000">
              <a:solidFill>
                <a:srgbClr val="38761D"/>
              </a:solidFill>
              <a:latin typeface="Consolas"/>
              <a:ea typeface="Consolas"/>
              <a:cs typeface="Consolas"/>
              <a:sym typeface="Consolas"/>
            </a:endParaRPr>
          </a:p>
        </p:txBody>
      </p:sp>
      <p:sp>
        <p:nvSpPr>
          <p:cNvPr id="351" name="Google Shape;351;p28"/>
          <p:cNvSpPr txBox="1"/>
          <p:nvPr/>
        </p:nvSpPr>
        <p:spPr>
          <a:xfrm>
            <a:off x="737100" y="1361700"/>
            <a:ext cx="14727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CSSParser</a:t>
            </a:r>
            <a:endParaRPr b="1" sz="1800">
              <a:solidFill>
                <a:srgbClr val="0000FF"/>
              </a:solidFill>
              <a:latin typeface="Consolas"/>
              <a:ea typeface="Consolas"/>
              <a:cs typeface="Consolas"/>
              <a:sym typeface="Consolas"/>
            </a:endParaRPr>
          </a:p>
        </p:txBody>
      </p:sp>
      <p:sp>
        <p:nvSpPr>
          <p:cNvPr id="352" name="Google Shape;352;p28"/>
          <p:cNvSpPr txBox="1"/>
          <p:nvPr/>
        </p:nvSpPr>
        <p:spPr>
          <a:xfrm>
            <a:off x="762000" y="2362200"/>
            <a:ext cx="1752600" cy="9144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353" name="Google Shape;353;p28"/>
          <p:cNvSpPr txBox="1"/>
          <p:nvPr/>
        </p:nvSpPr>
        <p:spPr>
          <a:xfrm>
            <a:off x="990600" y="27432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ans"/>
              <a:ea typeface="Droid Sans"/>
              <a:cs typeface="Droid Sans"/>
              <a:sym typeface="Droid Sans"/>
            </a:endParaRPr>
          </a:p>
        </p:txBody>
      </p:sp>
      <p:cxnSp>
        <p:nvCxnSpPr>
          <p:cNvPr id="354" name="Google Shape;354;p28"/>
          <p:cNvCxnSpPr>
            <a:stCxn id="351" idx="2"/>
            <a:endCxn id="352" idx="0"/>
          </p:cNvCxnSpPr>
          <p:nvPr/>
        </p:nvCxnSpPr>
        <p:spPr>
          <a:xfrm>
            <a:off x="1473450" y="1828800"/>
            <a:ext cx="165000" cy="533400"/>
          </a:xfrm>
          <a:prstGeom prst="straightConnector1">
            <a:avLst/>
          </a:prstGeom>
          <a:noFill/>
          <a:ln cap="flat" cmpd="sng" w="19050">
            <a:solidFill>
              <a:schemeClr val="dk2"/>
            </a:solidFill>
            <a:prstDash val="solid"/>
            <a:round/>
            <a:headEnd len="med" w="med" type="none"/>
            <a:tailEnd len="med" w="med" type="triangle"/>
          </a:ln>
        </p:spPr>
      </p:cxnSp>
      <p:sp>
        <p:nvSpPr>
          <p:cNvPr id="355" name="Google Shape;355;p28"/>
          <p:cNvSpPr txBox="1"/>
          <p:nvPr/>
        </p:nvSpPr>
        <p:spPr>
          <a:xfrm>
            <a:off x="838200" y="1828800"/>
            <a:ext cx="6858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356" name="Google Shape;356;p28"/>
          <p:cNvSpPr txBox="1"/>
          <p:nvPr/>
        </p:nvSpPr>
        <p:spPr>
          <a:xfrm>
            <a:off x="1066800" y="28194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StyleRule</a:t>
            </a:r>
            <a:endParaRPr>
              <a:latin typeface="Droid Sans"/>
              <a:ea typeface="Droid Sans"/>
              <a:cs typeface="Droid Sans"/>
              <a:sym typeface="Droid Sans"/>
            </a:endParaRPr>
          </a:p>
        </p:txBody>
      </p:sp>
      <p:sp>
        <p:nvSpPr>
          <p:cNvPr id="357" name="Google Shape;357;p28"/>
          <p:cNvSpPr txBox="1"/>
          <p:nvPr/>
        </p:nvSpPr>
        <p:spPr>
          <a:xfrm>
            <a:off x="3124200" y="3276600"/>
            <a:ext cx="2286000" cy="14478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CSSPropertyValueSet</a:t>
            </a:r>
            <a:endParaRPr>
              <a:solidFill>
                <a:srgbClr val="0000FF"/>
              </a:solidFill>
              <a:latin typeface="Droid Sans"/>
              <a:ea typeface="Droid Sans"/>
              <a:cs typeface="Droid Sans"/>
              <a:sym typeface="Droid Sans"/>
            </a:endParaRPr>
          </a:p>
        </p:txBody>
      </p:sp>
      <p:sp>
        <p:nvSpPr>
          <p:cNvPr id="358" name="Google Shape;358;p28"/>
          <p:cNvSpPr txBox="1"/>
          <p:nvPr/>
        </p:nvSpPr>
        <p:spPr>
          <a:xfrm>
            <a:off x="3352800" y="3657600"/>
            <a:ext cx="1828800" cy="83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Droid Sans"/>
              <a:ea typeface="Droid Sans"/>
              <a:cs typeface="Droid Sans"/>
              <a:sym typeface="Droid Sans"/>
            </a:endParaRPr>
          </a:p>
        </p:txBody>
      </p:sp>
      <p:sp>
        <p:nvSpPr>
          <p:cNvPr id="359" name="Google Shape;359;p28"/>
          <p:cNvSpPr txBox="1"/>
          <p:nvPr/>
        </p:nvSpPr>
        <p:spPr>
          <a:xfrm>
            <a:off x="3429000" y="3733800"/>
            <a:ext cx="1828800" cy="83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CSSPropertyValue</a:t>
            </a:r>
            <a:endParaRPr>
              <a:solidFill>
                <a:srgbClr val="0000FF"/>
              </a:solidFill>
              <a:latin typeface="Droid Sans"/>
              <a:ea typeface="Droid Sans"/>
              <a:cs typeface="Droid Sans"/>
              <a:sym typeface="Droid Sans"/>
            </a:endParaRPr>
          </a:p>
        </p:txBody>
      </p:sp>
      <p:sp>
        <p:nvSpPr>
          <p:cNvPr id="360" name="Google Shape;360;p28"/>
          <p:cNvSpPr txBox="1"/>
          <p:nvPr/>
        </p:nvSpPr>
        <p:spPr>
          <a:xfrm>
            <a:off x="3810000" y="4045200"/>
            <a:ext cx="9906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666666"/>
                </a:solidFill>
                <a:latin typeface="Consolas"/>
                <a:ea typeface="Consolas"/>
                <a:cs typeface="Consolas"/>
                <a:sym typeface="Consolas"/>
              </a:rPr>
              <a:t>Property()</a:t>
            </a:r>
            <a:endParaRPr sz="1000">
              <a:solidFill>
                <a:srgbClr val="666666"/>
              </a:solidFill>
              <a:latin typeface="Consolas"/>
              <a:ea typeface="Consolas"/>
              <a:cs typeface="Consolas"/>
              <a:sym typeface="Consolas"/>
            </a:endParaRPr>
          </a:p>
          <a:p>
            <a:pPr indent="0" lvl="0" marL="0" rtl="0" algn="r">
              <a:spcBef>
                <a:spcPts val="0"/>
              </a:spcBef>
              <a:spcAft>
                <a:spcPts val="0"/>
              </a:spcAft>
              <a:buNone/>
            </a:pPr>
            <a:r>
              <a:rPr lang="en" sz="1000">
                <a:solidFill>
                  <a:srgbClr val="666666"/>
                </a:solidFill>
                <a:latin typeface="Consolas"/>
                <a:ea typeface="Consolas"/>
                <a:cs typeface="Consolas"/>
                <a:sym typeface="Consolas"/>
              </a:rPr>
              <a:t>Value()</a:t>
            </a:r>
            <a:endParaRPr sz="1000">
              <a:solidFill>
                <a:srgbClr val="666666"/>
              </a:solidFill>
              <a:latin typeface="Consolas"/>
              <a:ea typeface="Consolas"/>
              <a:cs typeface="Consolas"/>
              <a:sym typeface="Consolas"/>
            </a:endParaRPr>
          </a:p>
          <a:p>
            <a:pPr indent="0" lvl="0" marL="0" rtl="0" algn="r">
              <a:spcBef>
                <a:spcPts val="0"/>
              </a:spcBef>
              <a:spcAft>
                <a:spcPts val="0"/>
              </a:spcAft>
              <a:buNone/>
            </a:pPr>
            <a:r>
              <a:t/>
            </a:r>
            <a:endParaRPr sz="1000">
              <a:solidFill>
                <a:srgbClr val="666666"/>
              </a:solidFill>
              <a:latin typeface="Consolas"/>
              <a:ea typeface="Consolas"/>
              <a:cs typeface="Consolas"/>
              <a:sym typeface="Consolas"/>
            </a:endParaRPr>
          </a:p>
        </p:txBody>
      </p:sp>
      <p:sp>
        <p:nvSpPr>
          <p:cNvPr id="361" name="Google Shape;361;p28"/>
          <p:cNvSpPr txBox="1"/>
          <p:nvPr/>
        </p:nvSpPr>
        <p:spPr>
          <a:xfrm>
            <a:off x="5867400" y="3429000"/>
            <a:ext cx="1600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BorderLeftColor</a:t>
            </a:r>
            <a:endParaRPr>
              <a:solidFill>
                <a:srgbClr val="0000FF"/>
              </a:solidFill>
              <a:latin typeface="Droid Sans"/>
              <a:ea typeface="Droid Sans"/>
              <a:cs typeface="Droid Sans"/>
              <a:sym typeface="Droid Sans"/>
            </a:endParaRPr>
          </a:p>
        </p:txBody>
      </p:sp>
      <p:sp>
        <p:nvSpPr>
          <p:cNvPr id="362" name="Google Shape;362;p28"/>
          <p:cNvSpPr txBox="1"/>
          <p:nvPr/>
        </p:nvSpPr>
        <p:spPr>
          <a:xfrm>
            <a:off x="5867400" y="3810000"/>
            <a:ext cx="1600200" cy="914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CSSColorValue</a:t>
            </a:r>
            <a:endParaRPr>
              <a:solidFill>
                <a:srgbClr val="0000FF"/>
              </a:solidFill>
              <a:latin typeface="Droid Sans"/>
              <a:ea typeface="Droid Sans"/>
              <a:cs typeface="Droid Sans"/>
              <a:sym typeface="Droid Sans"/>
            </a:endParaRPr>
          </a:p>
        </p:txBody>
      </p:sp>
      <p:sp>
        <p:nvSpPr>
          <p:cNvPr id="363" name="Google Shape;363;p28"/>
          <p:cNvSpPr txBox="1"/>
          <p:nvPr/>
        </p:nvSpPr>
        <p:spPr>
          <a:xfrm>
            <a:off x="6096000" y="4191000"/>
            <a:ext cx="1219200" cy="3810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0x0000FFFF</a:t>
            </a:r>
            <a:endParaRPr>
              <a:solidFill>
                <a:srgbClr val="FFFFFF"/>
              </a:solidFill>
              <a:latin typeface="Consolas"/>
              <a:ea typeface="Consolas"/>
              <a:cs typeface="Consolas"/>
              <a:sym typeface="Consolas"/>
            </a:endParaRPr>
          </a:p>
        </p:txBody>
      </p:sp>
      <p:cxnSp>
        <p:nvCxnSpPr>
          <p:cNvPr id="364" name="Google Shape;364;p28"/>
          <p:cNvCxnSpPr/>
          <p:nvPr/>
        </p:nvCxnSpPr>
        <p:spPr>
          <a:xfrm>
            <a:off x="2190750" y="2984500"/>
            <a:ext cx="933300" cy="444600"/>
          </a:xfrm>
          <a:prstGeom prst="curvedConnector3">
            <a:avLst>
              <a:gd fmla="val 50000" name="adj1"/>
            </a:avLst>
          </a:prstGeom>
          <a:noFill/>
          <a:ln cap="flat" cmpd="sng" w="19050">
            <a:solidFill>
              <a:srgbClr val="666666"/>
            </a:solidFill>
            <a:prstDash val="solid"/>
            <a:round/>
            <a:headEnd len="med" w="med" type="oval"/>
            <a:tailEnd len="med" w="med" type="triangle"/>
          </a:ln>
        </p:spPr>
      </p:cxnSp>
      <p:cxnSp>
        <p:nvCxnSpPr>
          <p:cNvPr id="365" name="Google Shape;365;p28"/>
          <p:cNvCxnSpPr>
            <a:endCxn id="361" idx="1"/>
          </p:cNvCxnSpPr>
          <p:nvPr/>
        </p:nvCxnSpPr>
        <p:spPr>
          <a:xfrm flipH="1" rot="10800000">
            <a:off x="4799100" y="3581400"/>
            <a:ext cx="1068300" cy="639900"/>
          </a:xfrm>
          <a:prstGeom prst="curvedConnector3">
            <a:avLst>
              <a:gd fmla="val 50000" name="adj1"/>
            </a:avLst>
          </a:prstGeom>
          <a:noFill/>
          <a:ln cap="flat" cmpd="sng" w="19050">
            <a:solidFill>
              <a:srgbClr val="666666"/>
            </a:solidFill>
            <a:prstDash val="solid"/>
            <a:round/>
            <a:headEnd len="med" w="med" type="oval"/>
            <a:tailEnd len="med" w="med" type="triangle"/>
          </a:ln>
        </p:spPr>
      </p:cxnSp>
      <p:cxnSp>
        <p:nvCxnSpPr>
          <p:cNvPr id="366" name="Google Shape;366;p28"/>
          <p:cNvCxnSpPr>
            <a:endCxn id="351" idx="3"/>
          </p:cNvCxnSpPr>
          <p:nvPr/>
        </p:nvCxnSpPr>
        <p:spPr>
          <a:xfrm rot="10800000">
            <a:off x="2209800" y="1595250"/>
            <a:ext cx="685800" cy="4800"/>
          </a:xfrm>
          <a:prstGeom prst="straightConnector1">
            <a:avLst/>
          </a:prstGeom>
          <a:noFill/>
          <a:ln cap="flat" cmpd="sng" w="19050">
            <a:solidFill>
              <a:schemeClr val="dk2"/>
            </a:solidFill>
            <a:prstDash val="solid"/>
            <a:round/>
            <a:headEnd len="med" w="med" type="none"/>
            <a:tailEnd len="med" w="med" type="triangle"/>
          </a:ln>
        </p:spPr>
      </p:cxnSp>
      <p:cxnSp>
        <p:nvCxnSpPr>
          <p:cNvPr id="367" name="Google Shape;367;p28"/>
          <p:cNvCxnSpPr>
            <a:endCxn id="368" idx="0"/>
          </p:cNvCxnSpPr>
          <p:nvPr/>
        </p:nvCxnSpPr>
        <p:spPr>
          <a:xfrm rot="5400000">
            <a:off x="1612950" y="3138450"/>
            <a:ext cx="620700" cy="265200"/>
          </a:xfrm>
          <a:prstGeom prst="curvedConnector3">
            <a:avLst>
              <a:gd fmla="val 50000" name="adj1"/>
            </a:avLst>
          </a:prstGeom>
          <a:noFill/>
          <a:ln cap="flat" cmpd="sng" w="19050">
            <a:solidFill>
              <a:srgbClr val="666666"/>
            </a:solidFill>
            <a:prstDash val="solid"/>
            <a:round/>
            <a:headEnd len="med" w="med" type="oval"/>
            <a:tailEnd len="med" w="med" type="triangle"/>
          </a:ln>
        </p:spPr>
      </p:cxnSp>
      <p:sp>
        <p:nvSpPr>
          <p:cNvPr id="368" name="Google Shape;368;p28"/>
          <p:cNvSpPr txBox="1"/>
          <p:nvPr/>
        </p:nvSpPr>
        <p:spPr>
          <a:xfrm>
            <a:off x="990600" y="3581400"/>
            <a:ext cx="1600200" cy="9144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CSSSelectorList</a:t>
            </a:r>
            <a:endParaRPr>
              <a:solidFill>
                <a:srgbClr val="0000FF"/>
              </a:solidFill>
              <a:latin typeface="Droid Sans"/>
              <a:ea typeface="Droid Sans"/>
              <a:cs typeface="Droid Sans"/>
              <a:sym typeface="Droid Sans"/>
            </a:endParaRPr>
          </a:p>
        </p:txBody>
      </p:sp>
      <p:sp>
        <p:nvSpPr>
          <p:cNvPr id="369" name="Google Shape;369;p28"/>
          <p:cNvSpPr txBox="1"/>
          <p:nvPr/>
        </p:nvSpPr>
        <p:spPr>
          <a:xfrm>
            <a:off x="6400800" y="1156200"/>
            <a:ext cx="23622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onsolas"/>
                <a:ea typeface="Consolas"/>
                <a:cs typeface="Consolas"/>
                <a:sym typeface="Consolas"/>
              </a:rPr>
              <a:t>css_properties.json5</a:t>
            </a:r>
            <a:endParaRPr sz="1200">
              <a:solidFill>
                <a:srgbClr val="666666"/>
              </a:solidFill>
              <a:latin typeface="Consolas"/>
              <a:ea typeface="Consolas"/>
              <a:cs typeface="Consolas"/>
              <a:sym typeface="Consolas"/>
            </a:endParaRPr>
          </a:p>
        </p:txBody>
      </p:sp>
      <p:sp>
        <p:nvSpPr>
          <p:cNvPr id="370" name="Google Shape;370;p28"/>
          <p:cNvSpPr txBox="1"/>
          <p:nvPr/>
        </p:nvSpPr>
        <p:spPr>
          <a:xfrm>
            <a:off x="5943600" y="1620000"/>
            <a:ext cx="2819400" cy="2982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80000"/>
                </a:solidFill>
                <a:latin typeface="Consolas"/>
                <a:ea typeface="Consolas"/>
                <a:cs typeface="Consolas"/>
                <a:sym typeface="Consolas"/>
              </a:rPr>
              <a:t>make_css_property_subclasses.py</a:t>
            </a:r>
            <a:endParaRPr sz="1200">
              <a:solidFill>
                <a:srgbClr val="980000"/>
              </a:solidFill>
              <a:latin typeface="Consolas"/>
              <a:ea typeface="Consolas"/>
              <a:cs typeface="Consolas"/>
              <a:sym typeface="Consolas"/>
            </a:endParaRPr>
          </a:p>
        </p:txBody>
      </p:sp>
      <p:sp>
        <p:nvSpPr>
          <p:cNvPr id="371" name="Google Shape;371;p28"/>
          <p:cNvSpPr txBox="1"/>
          <p:nvPr/>
        </p:nvSpPr>
        <p:spPr>
          <a:xfrm>
            <a:off x="6705600" y="2064000"/>
            <a:ext cx="20574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onsolas"/>
                <a:ea typeface="Consolas"/>
                <a:cs typeface="Consolas"/>
                <a:sym typeface="Consolas"/>
              </a:rPr>
              <a:t>longhands</a:t>
            </a:r>
            <a:r>
              <a:rPr lang="en" sz="1200">
                <a:solidFill>
                  <a:srgbClr val="666666"/>
                </a:solidFill>
                <a:latin typeface="Consolas"/>
                <a:ea typeface="Consolas"/>
                <a:cs typeface="Consolas"/>
                <a:sym typeface="Consolas"/>
              </a:rPr>
              <a:t>.h</a:t>
            </a:r>
            <a:endParaRPr sz="1200">
              <a:solidFill>
                <a:srgbClr val="666666"/>
              </a:solidFill>
              <a:latin typeface="Consolas"/>
              <a:ea typeface="Consolas"/>
              <a:cs typeface="Consolas"/>
              <a:sym typeface="Consolas"/>
            </a:endParaRPr>
          </a:p>
        </p:txBody>
      </p:sp>
      <p:cxnSp>
        <p:nvCxnSpPr>
          <p:cNvPr id="372" name="Google Shape;372;p28"/>
          <p:cNvCxnSpPr/>
          <p:nvPr/>
        </p:nvCxnSpPr>
        <p:spPr>
          <a:xfrm flipH="1" rot="10800000">
            <a:off x="7239000" y="2400900"/>
            <a:ext cx="951300" cy="1028100"/>
          </a:xfrm>
          <a:prstGeom prst="straightConnector1">
            <a:avLst/>
          </a:prstGeom>
          <a:noFill/>
          <a:ln cap="flat" cmpd="sng" w="19050">
            <a:solidFill>
              <a:srgbClr val="666666"/>
            </a:solidFill>
            <a:prstDash val="dot"/>
            <a:round/>
            <a:headEnd len="med" w="med" type="none"/>
            <a:tailEnd len="med" w="med" type="triangle"/>
          </a:ln>
        </p:spPr>
      </p:cxnSp>
      <p:sp>
        <p:nvSpPr>
          <p:cNvPr id="373" name="Google Shape;373;p28"/>
          <p:cNvSpPr txBox="1"/>
          <p:nvPr/>
        </p:nvSpPr>
        <p:spPr>
          <a:xfrm>
            <a:off x="1219200" y="39624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Droid Sans"/>
              <a:ea typeface="Droid Sans"/>
              <a:cs typeface="Droid Sans"/>
              <a:sym typeface="Droid Sans"/>
            </a:endParaRPr>
          </a:p>
        </p:txBody>
      </p:sp>
      <p:sp>
        <p:nvSpPr>
          <p:cNvPr id="374" name="Google Shape;374;p28"/>
          <p:cNvSpPr txBox="1"/>
          <p:nvPr/>
        </p:nvSpPr>
        <p:spPr>
          <a:xfrm>
            <a:off x="1295400" y="40386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CSSSelector</a:t>
            </a:r>
            <a:endParaRPr>
              <a:solidFill>
                <a:srgbClr val="0000FF"/>
              </a:solidFill>
              <a:latin typeface="Droid Sans"/>
              <a:ea typeface="Droid Sans"/>
              <a:cs typeface="Droid Sans"/>
              <a:sym typeface="Droid Sans"/>
            </a:endParaRPr>
          </a:p>
        </p:txBody>
      </p:sp>
      <p:cxnSp>
        <p:nvCxnSpPr>
          <p:cNvPr id="375" name="Google Shape;375;p28"/>
          <p:cNvCxnSpPr>
            <a:endCxn id="362" idx="1"/>
          </p:cNvCxnSpPr>
          <p:nvPr/>
        </p:nvCxnSpPr>
        <p:spPr>
          <a:xfrm flipH="1" rot="10800000">
            <a:off x="4794300" y="4267200"/>
            <a:ext cx="1073100" cy="98400"/>
          </a:xfrm>
          <a:prstGeom prst="curvedConnector3">
            <a:avLst>
              <a:gd fmla="val 50000" name="adj1"/>
            </a:avLst>
          </a:prstGeom>
          <a:noFill/>
          <a:ln cap="flat" cmpd="sng" w="19050">
            <a:solidFill>
              <a:srgbClr val="666666"/>
            </a:solidFill>
            <a:prstDash val="solid"/>
            <a:round/>
            <a:headEnd len="med" w="med" type="oval"/>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9"/>
          <p:cNvSpPr/>
          <p:nvPr/>
        </p:nvSpPr>
        <p:spPr>
          <a:xfrm>
            <a:off x="2483050" y="1447800"/>
            <a:ext cx="533400" cy="35814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83" name="Google Shape;383;p29"/>
          <p:cNvSpPr txBox="1"/>
          <p:nvPr/>
        </p:nvSpPr>
        <p:spPr>
          <a:xfrm>
            <a:off x="304800" y="1724075"/>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384" name="Google Shape;384;p29"/>
          <p:cNvSpPr txBox="1"/>
          <p:nvPr/>
        </p:nvSpPr>
        <p:spPr>
          <a:xfrm>
            <a:off x="533400" y="21050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85" name="Google Shape;385;p29"/>
          <p:cNvSpPr txBox="1"/>
          <p:nvPr/>
        </p:nvSpPr>
        <p:spPr>
          <a:xfrm>
            <a:off x="762000" y="24860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86" name="Google Shape;386;p29"/>
          <p:cNvSpPr txBox="1"/>
          <p:nvPr/>
        </p:nvSpPr>
        <p:spPr>
          <a:xfrm>
            <a:off x="990600" y="2867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87" name="Google Shape;387;p29"/>
          <p:cNvSpPr txBox="1"/>
          <p:nvPr/>
        </p:nvSpPr>
        <p:spPr>
          <a:xfrm>
            <a:off x="1219200" y="32480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8" name="Google Shape;388;p29"/>
          <p:cNvSpPr txBox="1"/>
          <p:nvPr/>
        </p:nvSpPr>
        <p:spPr>
          <a:xfrm>
            <a:off x="1219200" y="40100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9" name="Google Shape;389;p29"/>
          <p:cNvSpPr txBox="1"/>
          <p:nvPr/>
        </p:nvSpPr>
        <p:spPr>
          <a:xfrm>
            <a:off x="1447800" y="3629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90" name="Google Shape;390;p29"/>
          <p:cNvSpPr txBox="1"/>
          <p:nvPr/>
        </p:nvSpPr>
        <p:spPr>
          <a:xfrm>
            <a:off x="1447800" y="4391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91" name="Google Shape;391;p29"/>
          <p:cNvCxnSpPr>
            <a:endCxn id="384" idx="1"/>
          </p:cNvCxnSpPr>
          <p:nvPr/>
        </p:nvCxnSpPr>
        <p:spPr>
          <a:xfrm flipH="1" rot="-5400000">
            <a:off x="348000" y="2072075"/>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392" name="Google Shape;392;p29"/>
          <p:cNvCxnSpPr>
            <a:endCxn id="385" idx="1"/>
          </p:cNvCxnSpPr>
          <p:nvPr/>
        </p:nvCxnSpPr>
        <p:spPr>
          <a:xfrm flipH="1" rot="-5400000">
            <a:off x="570150" y="2446625"/>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393" name="Google Shape;393;p29"/>
          <p:cNvCxnSpPr>
            <a:endCxn id="386" idx="1"/>
          </p:cNvCxnSpPr>
          <p:nvPr/>
        </p:nvCxnSpPr>
        <p:spPr>
          <a:xfrm flipH="1" rot="-5400000">
            <a:off x="801900" y="2830775"/>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394" name="Google Shape;394;p29"/>
          <p:cNvCxnSpPr>
            <a:endCxn id="387" idx="1"/>
          </p:cNvCxnSpPr>
          <p:nvPr/>
        </p:nvCxnSpPr>
        <p:spPr>
          <a:xfrm flipH="1" rot="-5400000">
            <a:off x="1038600" y="3219875"/>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395" name="Google Shape;395;p29"/>
          <p:cNvCxnSpPr>
            <a:endCxn id="389" idx="1"/>
          </p:cNvCxnSpPr>
          <p:nvPr/>
        </p:nvCxnSpPr>
        <p:spPr>
          <a:xfrm flipH="1" rot="-5400000">
            <a:off x="1260750" y="3594425"/>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396" name="Google Shape;396;p29"/>
          <p:cNvCxnSpPr>
            <a:endCxn id="390" idx="1"/>
          </p:cNvCxnSpPr>
          <p:nvPr/>
        </p:nvCxnSpPr>
        <p:spPr>
          <a:xfrm flipH="1" rot="-5400000">
            <a:off x="1260000" y="4355675"/>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397" name="Google Shape;397;p29"/>
          <p:cNvCxnSpPr>
            <a:endCxn id="388" idx="1"/>
          </p:cNvCxnSpPr>
          <p:nvPr/>
        </p:nvCxnSpPr>
        <p:spPr>
          <a:xfrm flipH="1" rot="-5400000">
            <a:off x="662400" y="3605675"/>
            <a:ext cx="977100" cy="136500"/>
          </a:xfrm>
          <a:prstGeom prst="curvedConnector2">
            <a:avLst/>
          </a:prstGeom>
          <a:noFill/>
          <a:ln cap="flat" cmpd="sng" w="19050">
            <a:solidFill>
              <a:schemeClr val="dk2"/>
            </a:solidFill>
            <a:prstDash val="solid"/>
            <a:round/>
            <a:headEnd len="med" w="med" type="none"/>
            <a:tailEnd len="med" w="med" type="none"/>
          </a:ln>
        </p:spPr>
      </p:cxnSp>
      <p:sp>
        <p:nvSpPr>
          <p:cNvPr id="398" name="Google Shape;398;p29"/>
          <p:cNvSpPr txBox="1"/>
          <p:nvPr/>
        </p:nvSpPr>
        <p:spPr>
          <a:xfrm>
            <a:off x="845950" y="1133100"/>
            <a:ext cx="29325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Document::</a:t>
            </a:r>
            <a:r>
              <a:rPr b="1" lang="en" sz="1800">
                <a:latin typeface="Consolas"/>
                <a:ea typeface="Consolas"/>
                <a:cs typeface="Consolas"/>
                <a:sym typeface="Consolas"/>
              </a:rPr>
              <a:t>UpdateStyle</a:t>
            </a:r>
            <a:endParaRPr b="1" sz="1800">
              <a:solidFill>
                <a:srgbClr val="0000FF"/>
              </a:solidFill>
              <a:latin typeface="Consolas"/>
              <a:ea typeface="Consolas"/>
              <a:cs typeface="Consolas"/>
              <a:sym typeface="Consolas"/>
            </a:endParaRPr>
          </a:p>
        </p:txBody>
      </p:sp>
      <p:sp>
        <p:nvSpPr>
          <p:cNvPr id="399" name="Google Shape;399;p29"/>
          <p:cNvSpPr txBox="1"/>
          <p:nvPr/>
        </p:nvSpPr>
        <p:spPr>
          <a:xfrm>
            <a:off x="2388850" y="17526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0" name="Google Shape;400;p29"/>
          <p:cNvSpPr txBox="1"/>
          <p:nvPr/>
        </p:nvSpPr>
        <p:spPr>
          <a:xfrm>
            <a:off x="2388850" y="2139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1" name="Google Shape;401;p29"/>
          <p:cNvSpPr txBox="1"/>
          <p:nvPr/>
        </p:nvSpPr>
        <p:spPr>
          <a:xfrm>
            <a:off x="2388850" y="2520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2" name="Google Shape;402;p29"/>
          <p:cNvSpPr txBox="1"/>
          <p:nvPr/>
        </p:nvSpPr>
        <p:spPr>
          <a:xfrm>
            <a:off x="2388850" y="2901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3" name="Google Shape;403;p29"/>
          <p:cNvSpPr txBox="1"/>
          <p:nvPr/>
        </p:nvSpPr>
        <p:spPr>
          <a:xfrm>
            <a:off x="2388850" y="3282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4" name="Google Shape;404;p29"/>
          <p:cNvSpPr txBox="1"/>
          <p:nvPr/>
        </p:nvSpPr>
        <p:spPr>
          <a:xfrm>
            <a:off x="2388850" y="36576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5" name="Google Shape;405;p29"/>
          <p:cNvSpPr txBox="1"/>
          <p:nvPr/>
        </p:nvSpPr>
        <p:spPr>
          <a:xfrm>
            <a:off x="2388850" y="4044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6" name="Google Shape;406;p29"/>
          <p:cNvSpPr txBox="1"/>
          <p:nvPr/>
        </p:nvSpPr>
        <p:spPr>
          <a:xfrm>
            <a:off x="2388850" y="4425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cxnSp>
        <p:nvCxnSpPr>
          <p:cNvPr id="407" name="Google Shape;407;p29"/>
          <p:cNvCxnSpPr>
            <a:stCxn id="383" idx="3"/>
            <a:endCxn id="399" idx="1"/>
          </p:cNvCxnSpPr>
          <p:nvPr/>
        </p:nvCxnSpPr>
        <p:spPr>
          <a:xfrm flipH="1" rot="10800000">
            <a:off x="1738200" y="1863875"/>
            <a:ext cx="650700" cy="12600"/>
          </a:xfrm>
          <a:prstGeom prst="straightConnector1">
            <a:avLst/>
          </a:prstGeom>
          <a:noFill/>
          <a:ln cap="flat" cmpd="sng" w="9525">
            <a:solidFill>
              <a:schemeClr val="dk2"/>
            </a:solidFill>
            <a:prstDash val="solid"/>
            <a:round/>
            <a:headEnd len="med" w="med" type="none"/>
            <a:tailEnd len="med" w="med" type="triangle"/>
          </a:ln>
        </p:spPr>
      </p:cxnSp>
      <p:cxnSp>
        <p:nvCxnSpPr>
          <p:cNvPr id="408" name="Google Shape;408;p29"/>
          <p:cNvCxnSpPr>
            <a:stCxn id="384" idx="3"/>
            <a:endCxn id="400" idx="1"/>
          </p:cNvCxnSpPr>
          <p:nvPr/>
        </p:nvCxnSpPr>
        <p:spPr>
          <a:xfrm flipH="1" rot="10800000">
            <a:off x="1371600" y="2251175"/>
            <a:ext cx="1017300" cy="6300"/>
          </a:xfrm>
          <a:prstGeom prst="straightConnector1">
            <a:avLst/>
          </a:prstGeom>
          <a:noFill/>
          <a:ln cap="flat" cmpd="sng" w="9525">
            <a:solidFill>
              <a:schemeClr val="dk2"/>
            </a:solidFill>
            <a:prstDash val="solid"/>
            <a:round/>
            <a:headEnd len="med" w="med" type="none"/>
            <a:tailEnd len="med" w="med" type="triangle"/>
          </a:ln>
        </p:spPr>
      </p:cxnSp>
      <p:cxnSp>
        <p:nvCxnSpPr>
          <p:cNvPr id="409" name="Google Shape;409;p29"/>
          <p:cNvCxnSpPr>
            <a:stCxn id="385" idx="3"/>
            <a:endCxn id="401" idx="1"/>
          </p:cNvCxnSpPr>
          <p:nvPr/>
        </p:nvCxnSpPr>
        <p:spPr>
          <a:xfrm flipH="1" rot="10800000">
            <a:off x="1600200" y="2632175"/>
            <a:ext cx="788700" cy="6300"/>
          </a:xfrm>
          <a:prstGeom prst="straightConnector1">
            <a:avLst/>
          </a:prstGeom>
          <a:noFill/>
          <a:ln cap="flat" cmpd="sng" w="9525">
            <a:solidFill>
              <a:schemeClr val="dk2"/>
            </a:solidFill>
            <a:prstDash val="solid"/>
            <a:round/>
            <a:headEnd len="med" w="med" type="none"/>
            <a:tailEnd len="med" w="med" type="triangle"/>
          </a:ln>
        </p:spPr>
      </p:cxnSp>
      <p:cxnSp>
        <p:nvCxnSpPr>
          <p:cNvPr id="410" name="Google Shape;410;p29"/>
          <p:cNvCxnSpPr>
            <a:endCxn id="402" idx="1"/>
          </p:cNvCxnSpPr>
          <p:nvPr/>
        </p:nvCxnSpPr>
        <p:spPr>
          <a:xfrm flipH="1" rot="10800000">
            <a:off x="1676350" y="3013050"/>
            <a:ext cx="712500" cy="6300"/>
          </a:xfrm>
          <a:prstGeom prst="straightConnector1">
            <a:avLst/>
          </a:prstGeom>
          <a:noFill/>
          <a:ln cap="flat" cmpd="sng" w="9525">
            <a:solidFill>
              <a:schemeClr val="dk2"/>
            </a:solidFill>
            <a:prstDash val="solid"/>
            <a:round/>
            <a:headEnd len="med" w="med" type="none"/>
            <a:tailEnd len="med" w="med" type="triangle"/>
          </a:ln>
        </p:spPr>
      </p:cxnSp>
      <p:cxnSp>
        <p:nvCxnSpPr>
          <p:cNvPr id="411" name="Google Shape;411;p29"/>
          <p:cNvCxnSpPr>
            <a:stCxn id="387" idx="3"/>
            <a:endCxn id="403" idx="1"/>
          </p:cNvCxnSpPr>
          <p:nvPr/>
        </p:nvCxnSpPr>
        <p:spPr>
          <a:xfrm flipH="1" rot="10800000">
            <a:off x="1752600" y="3394175"/>
            <a:ext cx="636300" cy="6300"/>
          </a:xfrm>
          <a:prstGeom prst="straightConnector1">
            <a:avLst/>
          </a:prstGeom>
          <a:noFill/>
          <a:ln cap="flat" cmpd="sng" w="9525">
            <a:solidFill>
              <a:schemeClr val="dk2"/>
            </a:solidFill>
            <a:prstDash val="solid"/>
            <a:round/>
            <a:headEnd len="med" w="med" type="none"/>
            <a:tailEnd len="med" w="med" type="triangle"/>
          </a:ln>
        </p:spPr>
      </p:cxnSp>
      <p:cxnSp>
        <p:nvCxnSpPr>
          <p:cNvPr id="412" name="Google Shape;412;p29"/>
          <p:cNvCxnSpPr>
            <a:stCxn id="389" idx="3"/>
            <a:endCxn id="404" idx="1"/>
          </p:cNvCxnSpPr>
          <p:nvPr/>
        </p:nvCxnSpPr>
        <p:spPr>
          <a:xfrm flipH="1" rot="10800000">
            <a:off x="2133600" y="3768875"/>
            <a:ext cx="255300" cy="12600"/>
          </a:xfrm>
          <a:prstGeom prst="straightConnector1">
            <a:avLst/>
          </a:prstGeom>
          <a:noFill/>
          <a:ln cap="flat" cmpd="sng" w="9525">
            <a:solidFill>
              <a:schemeClr val="dk2"/>
            </a:solidFill>
            <a:prstDash val="solid"/>
            <a:round/>
            <a:headEnd len="med" w="med" type="none"/>
            <a:tailEnd len="med" w="med" type="triangle"/>
          </a:ln>
        </p:spPr>
      </p:cxnSp>
      <p:cxnSp>
        <p:nvCxnSpPr>
          <p:cNvPr id="413" name="Google Shape;413;p29"/>
          <p:cNvCxnSpPr>
            <a:stCxn id="388" idx="3"/>
            <a:endCxn id="405" idx="1"/>
          </p:cNvCxnSpPr>
          <p:nvPr/>
        </p:nvCxnSpPr>
        <p:spPr>
          <a:xfrm flipH="1" rot="10800000">
            <a:off x="1752600" y="4156175"/>
            <a:ext cx="636300" cy="6300"/>
          </a:xfrm>
          <a:prstGeom prst="straightConnector1">
            <a:avLst/>
          </a:prstGeom>
          <a:noFill/>
          <a:ln cap="flat" cmpd="sng" w="9525">
            <a:solidFill>
              <a:schemeClr val="dk2"/>
            </a:solidFill>
            <a:prstDash val="solid"/>
            <a:round/>
            <a:headEnd len="med" w="med" type="none"/>
            <a:tailEnd len="med" w="med" type="triangle"/>
          </a:ln>
        </p:spPr>
      </p:cxnSp>
      <p:cxnSp>
        <p:nvCxnSpPr>
          <p:cNvPr id="414" name="Google Shape;414;p29"/>
          <p:cNvCxnSpPr>
            <a:stCxn id="390" idx="3"/>
            <a:endCxn id="406" idx="1"/>
          </p:cNvCxnSpPr>
          <p:nvPr/>
        </p:nvCxnSpPr>
        <p:spPr>
          <a:xfrm flipH="1" rot="10800000">
            <a:off x="2133600" y="4537175"/>
            <a:ext cx="255300" cy="6300"/>
          </a:xfrm>
          <a:prstGeom prst="straightConnector1">
            <a:avLst/>
          </a:prstGeom>
          <a:noFill/>
          <a:ln cap="flat" cmpd="sng" w="9525">
            <a:solidFill>
              <a:schemeClr val="dk2"/>
            </a:solidFill>
            <a:prstDash val="solid"/>
            <a:round/>
            <a:headEnd len="med" w="med" type="none"/>
            <a:tailEnd len="med" w="med" type="triangle"/>
          </a:ln>
        </p:spPr>
      </p:cxnSp>
      <p:sp>
        <p:nvSpPr>
          <p:cNvPr id="415" name="Google Shape;415;p29"/>
          <p:cNvSpPr txBox="1"/>
          <p:nvPr/>
        </p:nvSpPr>
        <p:spPr>
          <a:xfrm>
            <a:off x="5370575" y="2286000"/>
            <a:ext cx="2209800" cy="1905000"/>
          </a:xfrm>
          <a:prstGeom prst="rect">
            <a:avLst/>
          </a:prstGeom>
          <a:solidFill>
            <a:srgbClr val="CFE2F3"/>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ComputedStyle</a:t>
            </a: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fontWeight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marginLeft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outline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transform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background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416" name="Google Shape;416;p29"/>
          <p:cNvSpPr txBox="1"/>
          <p:nvPr/>
        </p:nvSpPr>
        <p:spPr>
          <a:xfrm>
            <a:off x="4465050" y="4227750"/>
            <a:ext cx="41535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Style recalc</a:t>
            </a:r>
            <a:r>
              <a:rPr i="1" lang="en">
                <a:latin typeface="Droid Serif"/>
                <a:ea typeface="Droid Serif"/>
                <a:cs typeface="Droid Serif"/>
                <a:sym typeface="Droid Serif"/>
              </a:rPr>
              <a:t>: for every node in the DOM tree, compute the value of every style property.</a:t>
            </a:r>
            <a:endParaRPr i="1">
              <a:latin typeface="Droid Serif"/>
              <a:ea typeface="Droid Serif"/>
              <a:cs typeface="Droid Serif"/>
              <a:sym typeface="Droid Serif"/>
            </a:endParaRPr>
          </a:p>
        </p:txBody>
      </p:sp>
      <p:sp>
        <p:nvSpPr>
          <p:cNvPr id="417" name="Google Shape;417;p29"/>
          <p:cNvSpPr txBox="1"/>
          <p:nvPr/>
        </p:nvSpPr>
        <p:spPr>
          <a:xfrm>
            <a:off x="4193350" y="1553675"/>
            <a:ext cx="40632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StyleResolver::</a:t>
            </a:r>
            <a:r>
              <a:rPr b="1" lang="en" sz="1800">
                <a:latin typeface="Consolas"/>
                <a:ea typeface="Consolas"/>
                <a:cs typeface="Consolas"/>
                <a:sym typeface="Consolas"/>
              </a:rPr>
              <a:t>StyleForElement</a:t>
            </a:r>
            <a:endParaRPr b="1" sz="1800">
              <a:solidFill>
                <a:srgbClr val="0000FF"/>
              </a:solidFill>
              <a:latin typeface="Consolas"/>
              <a:ea typeface="Consolas"/>
              <a:cs typeface="Consolas"/>
              <a:sym typeface="Consolas"/>
            </a:endParaRPr>
          </a:p>
        </p:txBody>
      </p:sp>
      <p:cxnSp>
        <p:nvCxnSpPr>
          <p:cNvPr id="418" name="Google Shape;418;p29"/>
          <p:cNvCxnSpPr>
            <a:stCxn id="398" idx="3"/>
            <a:endCxn id="417" idx="1"/>
          </p:cNvCxnSpPr>
          <p:nvPr/>
        </p:nvCxnSpPr>
        <p:spPr>
          <a:xfrm>
            <a:off x="3778450" y="1366650"/>
            <a:ext cx="414900" cy="420600"/>
          </a:xfrm>
          <a:prstGeom prst="straightConnector1">
            <a:avLst/>
          </a:prstGeom>
          <a:noFill/>
          <a:ln cap="flat" cmpd="sng" w="19050">
            <a:solidFill>
              <a:schemeClr val="dk2"/>
            </a:solidFill>
            <a:prstDash val="solid"/>
            <a:round/>
            <a:headEnd len="med" w="med" type="none"/>
            <a:tailEnd len="med" w="med" type="triangle"/>
          </a:ln>
        </p:spPr>
      </p:cxnSp>
      <p:cxnSp>
        <p:nvCxnSpPr>
          <p:cNvPr id="419" name="Google Shape;419;p29"/>
          <p:cNvCxnSpPr>
            <a:endCxn id="415" idx="1"/>
          </p:cNvCxnSpPr>
          <p:nvPr/>
        </p:nvCxnSpPr>
        <p:spPr>
          <a:xfrm>
            <a:off x="4496675" y="2027400"/>
            <a:ext cx="873900" cy="1211100"/>
          </a:xfrm>
          <a:prstGeom prst="straightConnector1">
            <a:avLst/>
          </a:prstGeom>
          <a:noFill/>
          <a:ln cap="flat" cmpd="sng" w="19050">
            <a:solidFill>
              <a:schemeClr val="dk2"/>
            </a:solidFill>
            <a:prstDash val="solid"/>
            <a:round/>
            <a:headEnd len="med" w="med" type="none"/>
            <a:tailEnd len="med" w="med" type="triangle"/>
          </a:ln>
        </p:spPr>
      </p:cxnSp>
      <p:cxnSp>
        <p:nvCxnSpPr>
          <p:cNvPr id="420" name="Google Shape;420;p29"/>
          <p:cNvCxnSpPr>
            <a:stCxn id="421" idx="2"/>
            <a:endCxn id="417" idx="0"/>
          </p:cNvCxnSpPr>
          <p:nvPr/>
        </p:nvCxnSpPr>
        <p:spPr>
          <a:xfrm flipH="1">
            <a:off x="6224950" y="1231475"/>
            <a:ext cx="42000" cy="322200"/>
          </a:xfrm>
          <a:prstGeom prst="straightConnector1">
            <a:avLst/>
          </a:prstGeom>
          <a:noFill/>
          <a:ln cap="flat" cmpd="sng" w="19050">
            <a:solidFill>
              <a:schemeClr val="dk2"/>
            </a:solidFill>
            <a:prstDash val="solid"/>
            <a:round/>
            <a:headEnd len="med" w="med" type="none"/>
            <a:tailEnd len="med" w="med" type="triangle"/>
          </a:ln>
        </p:spPr>
      </p:cxnSp>
      <p:sp>
        <p:nvSpPr>
          <p:cNvPr id="422" name="Google Shape;422;p29"/>
          <p:cNvSpPr txBox="1"/>
          <p:nvPr/>
        </p:nvSpPr>
        <p:spPr>
          <a:xfrm>
            <a:off x="5486400" y="6858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3" name="Google Shape;423;p29"/>
          <p:cNvSpPr txBox="1"/>
          <p:nvPr/>
        </p:nvSpPr>
        <p:spPr>
          <a:xfrm>
            <a:off x="5410200" y="7620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4" name="Google Shape;424;p29"/>
          <p:cNvSpPr txBox="1"/>
          <p:nvPr/>
        </p:nvSpPr>
        <p:spPr>
          <a:xfrm>
            <a:off x="5334000" y="8382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30"/>
          <p:cNvPicPr preferRelativeResize="0"/>
          <p:nvPr/>
        </p:nvPicPr>
        <p:blipFill>
          <a:blip r:embed="rId3">
            <a:alphaModFix/>
          </a:blip>
          <a:stretch>
            <a:fillRect/>
          </a:stretch>
        </p:blipFill>
        <p:spPr>
          <a:xfrm>
            <a:off x="0" y="923015"/>
            <a:ext cx="9144003" cy="3659084"/>
          </a:xfrm>
          <a:prstGeom prst="rect">
            <a:avLst/>
          </a:prstGeom>
          <a:noFill/>
          <a:ln>
            <a:noFill/>
          </a:ln>
        </p:spPr>
      </p:pic>
      <p:sp>
        <p:nvSpPr>
          <p:cNvPr id="430" name="Google Shape;430;p3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432" name="Google Shape;432;p30"/>
          <p:cNvSpPr/>
          <p:nvPr/>
        </p:nvSpPr>
        <p:spPr>
          <a:xfrm>
            <a:off x="6318613" y="3251350"/>
            <a:ext cx="2540100" cy="370800"/>
          </a:xfrm>
          <a:prstGeom prst="frame">
            <a:avLst>
              <a:gd fmla="val 12500" name="adj1"/>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txBox="1"/>
          <p:nvPr/>
        </p:nvSpPr>
        <p:spPr>
          <a:xfrm>
            <a:off x="1549763" y="4202100"/>
            <a:ext cx="4283700" cy="4686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getComputedStyle</a:t>
            </a:r>
            <a:r>
              <a:rPr lang="en">
                <a:latin typeface="Consolas"/>
                <a:ea typeface="Consolas"/>
                <a:cs typeface="Consolas"/>
                <a:sym typeface="Consolas"/>
              </a:rPr>
              <a:t>(element)[</a:t>
            </a:r>
            <a:r>
              <a:rPr lang="en">
                <a:solidFill>
                  <a:srgbClr val="45818E"/>
                </a:solidFill>
                <a:latin typeface="Consolas"/>
                <a:ea typeface="Consolas"/>
                <a:cs typeface="Consolas"/>
                <a:sym typeface="Consolas"/>
              </a:rPr>
              <a:t>"color"</a:t>
            </a:r>
            <a:r>
              <a:rPr lang="en">
                <a:latin typeface="Consolas"/>
                <a:ea typeface="Consolas"/>
                <a:cs typeface="Consolas"/>
                <a:sym typeface="Consolas"/>
              </a:rPr>
              <a:t>]</a:t>
            </a:r>
            <a:endParaRPr>
              <a:latin typeface="Consolas"/>
              <a:ea typeface="Consolas"/>
              <a:cs typeface="Consolas"/>
              <a:sym typeface="Consolas"/>
            </a:endParaRPr>
          </a:p>
        </p:txBody>
      </p:sp>
      <p:sp>
        <p:nvSpPr>
          <p:cNvPr id="434" name="Google Shape;434;p30"/>
          <p:cNvSpPr txBox="1"/>
          <p:nvPr/>
        </p:nvSpPr>
        <p:spPr>
          <a:xfrm>
            <a:off x="5882963" y="4278300"/>
            <a:ext cx="636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erif"/>
                <a:ea typeface="Droid Serif"/>
                <a:cs typeface="Droid Serif"/>
                <a:sym typeface="Droid Serif"/>
              </a:rPr>
              <a:t>[ JS ]</a:t>
            </a:r>
            <a:endParaRPr b="1">
              <a:latin typeface="Droid Serif"/>
              <a:ea typeface="Droid Serif"/>
              <a:cs typeface="Droid Serif"/>
              <a:sym typeface="Droid Serif"/>
            </a:endParaRPr>
          </a:p>
        </p:txBody>
      </p:sp>
      <p:sp>
        <p:nvSpPr>
          <p:cNvPr id="435" name="Google Shape;435;p30"/>
          <p:cNvSpPr txBox="1"/>
          <p:nvPr/>
        </p:nvSpPr>
        <p:spPr>
          <a:xfrm>
            <a:off x="3505200" y="4735500"/>
            <a:ext cx="5308200" cy="44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(But:  </a:t>
            </a:r>
            <a:r>
              <a:rPr lang="en">
                <a:latin typeface="Consolas"/>
                <a:ea typeface="Consolas"/>
                <a:cs typeface="Consolas"/>
                <a:sym typeface="Consolas"/>
              </a:rPr>
              <a:t>getComputedStyle</a:t>
            </a:r>
            <a:r>
              <a:rPr i="1" lang="en">
                <a:latin typeface="Droid Serif"/>
                <a:ea typeface="Droid Serif"/>
                <a:cs typeface="Droid Serif"/>
                <a:sym typeface="Droid Serif"/>
              </a:rPr>
              <a:t>  returns some layout data also.)</a:t>
            </a:r>
            <a:endParaRPr i="1">
              <a:latin typeface="Droid Serif"/>
              <a:ea typeface="Droid Serif"/>
              <a:cs typeface="Droid Serif"/>
              <a:sym typeface="Droid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31"/>
          <p:cNvPicPr preferRelativeResize="0"/>
          <p:nvPr/>
        </p:nvPicPr>
        <p:blipFill>
          <a:blip r:embed="rId3">
            <a:alphaModFix amt="44000"/>
          </a:blip>
          <a:stretch>
            <a:fillRect/>
          </a:stretch>
        </p:blipFill>
        <p:spPr>
          <a:xfrm>
            <a:off x="31375" y="907800"/>
            <a:ext cx="6964000" cy="4247441"/>
          </a:xfrm>
          <a:prstGeom prst="rect">
            <a:avLst/>
          </a:prstGeom>
          <a:noFill/>
          <a:ln>
            <a:noFill/>
          </a:ln>
        </p:spPr>
      </p:pic>
      <p:sp>
        <p:nvSpPr>
          <p:cNvPr id="441" name="Google Shape;441;p31"/>
          <p:cNvSpPr/>
          <p:nvPr/>
        </p:nvSpPr>
        <p:spPr>
          <a:xfrm>
            <a:off x="408350" y="1668150"/>
            <a:ext cx="6212100" cy="300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cxnSp>
        <p:nvCxnSpPr>
          <p:cNvPr id="444" name="Google Shape;444;p31"/>
          <p:cNvCxnSpPr/>
          <p:nvPr/>
        </p:nvCxnSpPr>
        <p:spPr>
          <a:xfrm>
            <a:off x="408350" y="2621300"/>
            <a:ext cx="1329300" cy="0"/>
          </a:xfrm>
          <a:prstGeom prst="straightConnector1">
            <a:avLst/>
          </a:prstGeom>
          <a:noFill/>
          <a:ln cap="flat" cmpd="sng" w="28575">
            <a:solidFill>
              <a:srgbClr val="FF0000"/>
            </a:solidFill>
            <a:prstDash val="solid"/>
            <a:round/>
            <a:headEnd len="med" w="med" type="none"/>
            <a:tailEnd len="med" w="med" type="triangle"/>
          </a:ln>
        </p:spPr>
      </p:cxnSp>
      <p:sp>
        <p:nvSpPr>
          <p:cNvPr id="445" name="Google Shape;445;p31"/>
          <p:cNvSpPr/>
          <p:nvPr/>
        </p:nvSpPr>
        <p:spPr>
          <a:xfrm>
            <a:off x="1764475" y="2621325"/>
            <a:ext cx="3092400" cy="4371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 name="Google Shape;446;p31"/>
          <p:cNvCxnSpPr/>
          <p:nvPr/>
        </p:nvCxnSpPr>
        <p:spPr>
          <a:xfrm>
            <a:off x="1764475" y="1668150"/>
            <a:ext cx="0" cy="928200"/>
          </a:xfrm>
          <a:prstGeom prst="straightConnector1">
            <a:avLst/>
          </a:prstGeom>
          <a:noFill/>
          <a:ln cap="flat" cmpd="sng" w="28575">
            <a:solidFill>
              <a:srgbClr val="FF0000"/>
            </a:solidFill>
            <a:prstDash val="solid"/>
            <a:round/>
            <a:headEnd len="med" w="med" type="none"/>
            <a:tailEnd len="med" w="med" type="triangle"/>
          </a:ln>
        </p:spPr>
      </p:cxnSp>
      <p:cxnSp>
        <p:nvCxnSpPr>
          <p:cNvPr id="447" name="Google Shape;447;p31"/>
          <p:cNvCxnSpPr>
            <a:stCxn id="445" idx="1"/>
            <a:endCxn id="445" idx="3"/>
          </p:cNvCxnSpPr>
          <p:nvPr/>
        </p:nvCxnSpPr>
        <p:spPr>
          <a:xfrm>
            <a:off x="1764475" y="2839875"/>
            <a:ext cx="3092400" cy="0"/>
          </a:xfrm>
          <a:prstGeom prst="straightConnector1">
            <a:avLst/>
          </a:prstGeom>
          <a:noFill/>
          <a:ln cap="flat" cmpd="sng" w="19050">
            <a:solidFill>
              <a:srgbClr val="FF0000"/>
            </a:solidFill>
            <a:prstDash val="solid"/>
            <a:round/>
            <a:headEnd len="med" w="med" type="triangle"/>
            <a:tailEnd len="med" w="med" type="triangle"/>
          </a:ln>
        </p:spPr>
      </p:cxnSp>
      <p:cxnSp>
        <p:nvCxnSpPr>
          <p:cNvPr id="448" name="Google Shape;448;p31"/>
          <p:cNvCxnSpPr>
            <a:stCxn id="445" idx="0"/>
            <a:endCxn id="445" idx="2"/>
          </p:cNvCxnSpPr>
          <p:nvPr/>
        </p:nvCxnSpPr>
        <p:spPr>
          <a:xfrm>
            <a:off x="3310675" y="2621325"/>
            <a:ext cx="0" cy="437100"/>
          </a:xfrm>
          <a:prstGeom prst="straightConnector1">
            <a:avLst/>
          </a:prstGeom>
          <a:noFill/>
          <a:ln cap="flat" cmpd="sng" w="19050">
            <a:solidFill>
              <a:srgbClr val="FF0000"/>
            </a:solidFill>
            <a:prstDash val="solid"/>
            <a:round/>
            <a:headEnd len="med" w="med" type="triangle"/>
            <a:tailEnd len="med" w="med" type="triangle"/>
          </a:ln>
        </p:spPr>
      </p:cxnSp>
      <p:sp>
        <p:nvSpPr>
          <p:cNvPr id="449" name="Google Shape;449;p31"/>
          <p:cNvSpPr txBox="1"/>
          <p:nvPr/>
        </p:nvSpPr>
        <p:spPr>
          <a:xfrm>
            <a:off x="7162800" y="16002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450" name="Google Shape;450;p31"/>
          <p:cNvSpPr txBox="1"/>
          <p:nvPr/>
        </p:nvSpPr>
        <p:spPr>
          <a:xfrm>
            <a:off x="7111200" y="3048000"/>
            <a:ext cx="1728000" cy="1245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LayoutRect</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x = 212</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y = 148</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width = 474</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height = 66</a:t>
            </a:r>
            <a:endParaRPr>
              <a:latin typeface="Consolas"/>
              <a:ea typeface="Consolas"/>
              <a:cs typeface="Consolas"/>
              <a:sym typeface="Consolas"/>
            </a:endParaRPr>
          </a:p>
        </p:txBody>
      </p:sp>
      <p:cxnSp>
        <p:nvCxnSpPr>
          <p:cNvPr id="451" name="Google Shape;451;p31"/>
          <p:cNvCxnSpPr>
            <a:endCxn id="450" idx="0"/>
          </p:cNvCxnSpPr>
          <p:nvPr/>
        </p:nvCxnSpPr>
        <p:spPr>
          <a:xfrm>
            <a:off x="7524300" y="1905000"/>
            <a:ext cx="450900" cy="1143000"/>
          </a:xfrm>
          <a:prstGeom prst="straightConnector1">
            <a:avLst/>
          </a:prstGeom>
          <a:noFill/>
          <a:ln cap="flat" cmpd="sng" w="19050">
            <a:solidFill>
              <a:schemeClr val="dk2"/>
            </a:solidFill>
            <a:prstDash val="dash"/>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66" name="Google Shape;66;p14"/>
          <p:cNvPicPr preferRelativeResize="0"/>
          <p:nvPr/>
        </p:nvPicPr>
        <p:blipFill>
          <a:blip r:embed="rId3">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pic>
        <p:nvPicPr>
          <p:cNvPr id="67" name="Google Shape;67;p14"/>
          <p:cNvPicPr preferRelativeResize="0"/>
          <p:nvPr/>
        </p:nvPicPr>
        <p:blipFill>
          <a:blip r:embed="rId4">
            <a:alphaModFix/>
          </a:blip>
          <a:stretch>
            <a:fillRect/>
          </a:stretch>
        </p:blipFill>
        <p:spPr>
          <a:xfrm>
            <a:off x="3286000" y="1574863"/>
            <a:ext cx="1388725" cy="931275"/>
          </a:xfrm>
          <a:prstGeom prst="rect">
            <a:avLst/>
          </a:prstGeom>
          <a:noFill/>
          <a:ln>
            <a:noFill/>
          </a:ln>
        </p:spPr>
      </p:pic>
      <p:cxnSp>
        <p:nvCxnSpPr>
          <p:cNvPr id="68" name="Google Shape;68;p14"/>
          <p:cNvCxnSpPr>
            <a:endCxn id="67" idx="0"/>
          </p:cNvCxnSpPr>
          <p:nvPr/>
        </p:nvCxnSpPr>
        <p:spPr>
          <a:xfrm flipH="1">
            <a:off x="3980362" y="865963"/>
            <a:ext cx="1803900" cy="708900"/>
          </a:xfrm>
          <a:prstGeom prst="bentConnector2">
            <a:avLst/>
          </a:prstGeom>
          <a:noFill/>
          <a:ln cap="flat" cmpd="sng" w="28575">
            <a:solidFill>
              <a:schemeClr val="dk2"/>
            </a:solidFill>
            <a:prstDash val="solid"/>
            <a:round/>
            <a:headEnd len="med" w="med" type="none"/>
            <a:tailEnd len="med" w="med" type="triangle"/>
          </a:ln>
        </p:spPr>
      </p:cxnSp>
      <p:sp>
        <p:nvSpPr>
          <p:cNvPr id="69" name="Google Shape;69;p14"/>
          <p:cNvSpPr txBox="1"/>
          <p:nvPr/>
        </p:nvSpPr>
        <p:spPr>
          <a:xfrm>
            <a:off x="4447300" y="1845350"/>
            <a:ext cx="1505400" cy="39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Consolas"/>
                <a:ea typeface="Consolas"/>
                <a:cs typeface="Consolas"/>
                <a:sym typeface="Consolas"/>
              </a:rPr>
              <a:t>85.0.4161.0</a:t>
            </a:r>
            <a:endParaRPr b="1">
              <a:latin typeface="Consolas"/>
              <a:ea typeface="Consolas"/>
              <a:cs typeface="Consolas"/>
              <a:sym typeface="Consolas"/>
            </a:endParaRPr>
          </a:p>
          <a:p>
            <a:pPr indent="0" lvl="0" marL="0" rtl="0" algn="r">
              <a:spcBef>
                <a:spcPts val="0"/>
              </a:spcBef>
              <a:spcAft>
                <a:spcPts val="0"/>
              </a:spcAft>
              <a:buNone/>
            </a:pPr>
            <a:r>
              <a:rPr i="1" lang="en">
                <a:latin typeface="Droid Serif"/>
                <a:ea typeface="Droid Serif"/>
                <a:cs typeface="Droid Serif"/>
                <a:sym typeface="Droid Serif"/>
              </a:rPr>
              <a:t>(June 2020)</a:t>
            </a:r>
            <a:endParaRPr i="1">
              <a:latin typeface="Droid Serif"/>
              <a:ea typeface="Droid Serif"/>
              <a:cs typeface="Droid Serif"/>
              <a:sym typeface="Droid Serif"/>
            </a:endParaRPr>
          </a:p>
        </p:txBody>
      </p:sp>
      <p:pic>
        <p:nvPicPr>
          <p:cNvPr id="70" name="Google Shape;70;p14"/>
          <p:cNvPicPr preferRelativeResize="0"/>
          <p:nvPr/>
        </p:nvPicPr>
        <p:blipFill>
          <a:blip r:embed="rId5">
            <a:alphaModFix/>
          </a:blip>
          <a:stretch>
            <a:fillRect/>
          </a:stretch>
        </p:blipFill>
        <p:spPr>
          <a:xfrm>
            <a:off x="5952700" y="2813275"/>
            <a:ext cx="2636674" cy="1692050"/>
          </a:xfrm>
          <a:prstGeom prst="rect">
            <a:avLst/>
          </a:prstGeom>
          <a:noFill/>
          <a:ln>
            <a:noFill/>
          </a:ln>
        </p:spPr>
      </p:pic>
      <p:pic>
        <p:nvPicPr>
          <p:cNvPr id="71" name="Google Shape;71;p14"/>
          <p:cNvPicPr preferRelativeResize="0"/>
          <p:nvPr/>
        </p:nvPicPr>
        <p:blipFill>
          <a:blip r:embed="rId6">
            <a:alphaModFix/>
          </a:blip>
          <a:stretch>
            <a:fillRect/>
          </a:stretch>
        </p:blipFill>
        <p:spPr>
          <a:xfrm>
            <a:off x="3118038" y="2813275"/>
            <a:ext cx="2538099" cy="1692050"/>
          </a:xfrm>
          <a:prstGeom prst="rect">
            <a:avLst/>
          </a:prstGeom>
          <a:noFill/>
          <a:ln>
            <a:noFill/>
          </a:ln>
        </p:spPr>
      </p:pic>
      <p:pic>
        <p:nvPicPr>
          <p:cNvPr id="72" name="Google Shape;72;p14"/>
          <p:cNvPicPr preferRelativeResize="0"/>
          <p:nvPr/>
        </p:nvPicPr>
        <p:blipFill>
          <a:blip r:embed="rId7">
            <a:alphaModFix/>
          </a:blip>
          <a:stretch>
            <a:fillRect/>
          </a:stretch>
        </p:blipFill>
        <p:spPr>
          <a:xfrm>
            <a:off x="514317" y="2813275"/>
            <a:ext cx="2307159" cy="1692052"/>
          </a:xfrm>
          <a:prstGeom prst="rect">
            <a:avLst/>
          </a:prstGeom>
          <a:noFill/>
          <a:ln>
            <a:noFill/>
          </a:ln>
        </p:spPr>
      </p:pic>
      <p:pic>
        <p:nvPicPr>
          <p:cNvPr id="73" name="Google Shape;73;p14"/>
          <p:cNvPicPr preferRelativeResize="0"/>
          <p:nvPr/>
        </p:nvPicPr>
        <p:blipFill>
          <a:blip r:embed="rId8">
            <a:alphaModFix/>
          </a:blip>
          <a:stretch>
            <a:fillRect/>
          </a:stretch>
        </p:blipFill>
        <p:spPr>
          <a:xfrm>
            <a:off x="3692713" y="2095700"/>
            <a:ext cx="1388725" cy="1388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pic>
        <p:nvPicPr>
          <p:cNvPr descr="Screen Shot 2017-10-11 at 2.09.13 PM.png" id="458" name="Google Shape;458;p32"/>
          <p:cNvPicPr preferRelativeResize="0"/>
          <p:nvPr/>
        </p:nvPicPr>
        <p:blipFill>
          <a:blip r:embed="rId3">
            <a:alphaModFix/>
          </a:blip>
          <a:stretch>
            <a:fillRect/>
          </a:stretch>
        </p:blipFill>
        <p:spPr>
          <a:xfrm>
            <a:off x="76200" y="914400"/>
            <a:ext cx="4114800" cy="4273798"/>
          </a:xfrm>
          <a:prstGeom prst="rect">
            <a:avLst/>
          </a:prstGeom>
          <a:noFill/>
          <a:ln>
            <a:noFill/>
          </a:ln>
        </p:spPr>
      </p:pic>
      <p:sp>
        <p:nvSpPr>
          <p:cNvPr id="459" name="Google Shape;459;p32"/>
          <p:cNvSpPr/>
          <p:nvPr/>
        </p:nvSpPr>
        <p:spPr>
          <a:xfrm>
            <a:off x="4038600" y="1600200"/>
            <a:ext cx="1066800" cy="3048000"/>
          </a:xfrm>
          <a:prstGeom prst="down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txBox="1"/>
          <p:nvPr/>
        </p:nvSpPr>
        <p:spPr>
          <a:xfrm rot="5400000">
            <a:off x="3758850" y="221055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block  flow</a:t>
            </a:r>
            <a:endParaRPr i="1" sz="1800">
              <a:latin typeface="Droid Serif"/>
              <a:ea typeface="Droid Serif"/>
              <a:cs typeface="Droid Serif"/>
              <a:sym typeface="Droid Serif"/>
            </a:endParaRPr>
          </a:p>
        </p:txBody>
      </p:sp>
      <p:sp>
        <p:nvSpPr>
          <p:cNvPr id="461" name="Google Shape;461;p32"/>
          <p:cNvSpPr txBox="1"/>
          <p:nvPr/>
        </p:nvSpPr>
        <p:spPr>
          <a:xfrm>
            <a:off x="5205900" y="213360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Simple "block" layout objects are placed one after another, </a:t>
            </a:r>
            <a:r>
              <a:rPr b="1" i="1" lang="en" sz="1800">
                <a:latin typeface="Droid Serif"/>
                <a:ea typeface="Droid Serif"/>
                <a:cs typeface="Droid Serif"/>
                <a:sym typeface="Droid Serif"/>
              </a:rPr>
              <a:t>flowing</a:t>
            </a:r>
            <a:r>
              <a:rPr i="1" lang="en" sz="1800">
                <a:latin typeface="Droid Serif"/>
                <a:ea typeface="Droid Serif"/>
                <a:cs typeface="Droid Serif"/>
                <a:sym typeface="Droid Serif"/>
              </a:rPr>
              <a:t> down the page.</a:t>
            </a:r>
            <a:endParaRPr i="1" sz="1800">
              <a:latin typeface="Droid Serif"/>
              <a:ea typeface="Droid Serif"/>
              <a:cs typeface="Droid Serif"/>
              <a:sym typeface="Droid Serif"/>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3"/>
          <p:cNvSpPr txBox="1"/>
          <p:nvPr/>
        </p:nvSpPr>
        <p:spPr>
          <a:xfrm>
            <a:off x="2590800" y="2514600"/>
            <a:ext cx="2438400" cy="3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&lt;span class="bigger"&gt;</a:t>
            </a:r>
            <a:endParaRPr>
              <a:solidFill>
                <a:srgbClr val="9900FF"/>
              </a:solidFill>
              <a:latin typeface="Consolas"/>
              <a:ea typeface="Consolas"/>
              <a:cs typeface="Consolas"/>
              <a:sym typeface="Consolas"/>
            </a:endParaRPr>
          </a:p>
        </p:txBody>
      </p:sp>
      <p:sp>
        <p:nvSpPr>
          <p:cNvPr id="467" name="Google Shape;467;p33"/>
          <p:cNvSpPr/>
          <p:nvPr/>
        </p:nvSpPr>
        <p:spPr>
          <a:xfrm>
            <a:off x="914400" y="2819400"/>
            <a:ext cx="3048000" cy="1066800"/>
          </a:xfrm>
          <a:custGeom>
            <a:rect b="b" l="l" r="r" t="t"/>
            <a:pathLst>
              <a:path extrusionOk="0" h="42672" w="121920">
                <a:moveTo>
                  <a:pt x="67056" y="0"/>
                </a:moveTo>
                <a:lnTo>
                  <a:pt x="67056" y="21336"/>
                </a:lnTo>
                <a:lnTo>
                  <a:pt x="0" y="21336"/>
                </a:lnTo>
                <a:lnTo>
                  <a:pt x="0" y="42672"/>
                </a:lnTo>
                <a:lnTo>
                  <a:pt x="76200" y="42672"/>
                </a:lnTo>
                <a:lnTo>
                  <a:pt x="76200" y="21336"/>
                </a:lnTo>
                <a:lnTo>
                  <a:pt x="121920" y="21336"/>
                </a:lnTo>
                <a:lnTo>
                  <a:pt x="121920" y="0"/>
                </a:lnTo>
                <a:close/>
              </a:path>
            </a:pathLst>
          </a:custGeom>
          <a:solidFill>
            <a:srgbClr val="D9D2E9"/>
          </a:solidFill>
          <a:ln cap="flat" cmpd="sng" w="28575">
            <a:solidFill>
              <a:srgbClr val="9900FF"/>
            </a:solidFill>
            <a:prstDash val="solid"/>
            <a:round/>
            <a:headEnd len="med" w="med" type="none"/>
            <a:tailEnd len="med" w="med" type="none"/>
          </a:ln>
        </p:spPr>
      </p:sp>
      <p:sp>
        <p:nvSpPr>
          <p:cNvPr id="468" name="Google Shape;468;p3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470" name="Google Shape;470;p33"/>
          <p:cNvSpPr/>
          <p:nvPr/>
        </p:nvSpPr>
        <p:spPr>
          <a:xfrm rot="-5400000">
            <a:off x="2171700" y="342900"/>
            <a:ext cx="1066800" cy="2971800"/>
          </a:xfrm>
          <a:prstGeom prst="down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txBox="1"/>
          <p:nvPr/>
        </p:nvSpPr>
        <p:spPr>
          <a:xfrm>
            <a:off x="1295400" y="160020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inline flow</a:t>
            </a:r>
            <a:endParaRPr i="1" sz="1800">
              <a:latin typeface="Droid Serif"/>
              <a:ea typeface="Droid Serif"/>
              <a:cs typeface="Droid Serif"/>
              <a:sym typeface="Droid Serif"/>
            </a:endParaRPr>
          </a:p>
        </p:txBody>
      </p:sp>
      <p:sp>
        <p:nvSpPr>
          <p:cNvPr id="472" name="Google Shape;472;p33"/>
          <p:cNvSpPr txBox="1"/>
          <p:nvPr/>
        </p:nvSpPr>
        <p:spPr>
          <a:xfrm>
            <a:off x="4901100" y="1295400"/>
            <a:ext cx="30999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Text and "inline" elements flow left-to-right, and are broken into lines.</a:t>
            </a:r>
            <a:endParaRPr i="1" sz="1800">
              <a:latin typeface="Droid Serif"/>
              <a:ea typeface="Droid Serif"/>
              <a:cs typeface="Droid Serif"/>
              <a:sym typeface="Droid Serif"/>
            </a:endParaRPr>
          </a:p>
        </p:txBody>
      </p:sp>
      <p:sp>
        <p:nvSpPr>
          <p:cNvPr id="473" name="Google Shape;473;p33"/>
          <p:cNvSpPr txBox="1"/>
          <p:nvPr/>
        </p:nvSpPr>
        <p:spPr>
          <a:xfrm>
            <a:off x="5181600" y="3984000"/>
            <a:ext cx="3213900" cy="43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(Some languages flow right-to-left.)</a:t>
            </a:r>
            <a:endParaRPr i="1">
              <a:latin typeface="Droid Serif"/>
              <a:ea typeface="Droid Serif"/>
              <a:cs typeface="Droid Serif"/>
              <a:sym typeface="Droid Serif"/>
            </a:endParaRPr>
          </a:p>
        </p:txBody>
      </p:sp>
      <p:sp>
        <p:nvSpPr>
          <p:cNvPr id="474" name="Google Shape;474;p33"/>
          <p:cNvSpPr txBox="1"/>
          <p:nvPr/>
        </p:nvSpPr>
        <p:spPr>
          <a:xfrm>
            <a:off x="914400" y="2819400"/>
            <a:ext cx="3657600" cy="121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999999"/>
                </a:solidFill>
              </a:rPr>
              <a:t>Lorem ipsum dolor     </a:t>
            </a:r>
            <a:r>
              <a:rPr lang="en" sz="2400">
                <a:solidFill>
                  <a:srgbClr val="999999"/>
                </a:solidFill>
              </a:rPr>
              <a:t>sit amet,</a:t>
            </a:r>
            <a:endParaRPr sz="2400">
              <a:solidFill>
                <a:srgbClr val="999999"/>
              </a:solidFill>
            </a:endParaRPr>
          </a:p>
          <a:p>
            <a:pPr indent="0" lvl="0" marL="0" rtl="0" algn="l">
              <a:lnSpc>
                <a:spcPct val="150000"/>
              </a:lnSpc>
              <a:spcBef>
                <a:spcPts val="0"/>
              </a:spcBef>
              <a:spcAft>
                <a:spcPts val="0"/>
              </a:spcAft>
              <a:buNone/>
            </a:pPr>
            <a:r>
              <a:rPr lang="en" sz="2400">
                <a:solidFill>
                  <a:srgbClr val="999999"/>
                </a:solidFill>
              </a:rPr>
              <a:t>consectetur</a:t>
            </a:r>
            <a:r>
              <a:rPr lang="en">
                <a:solidFill>
                  <a:srgbClr val="999999"/>
                </a:solidFill>
              </a:rPr>
              <a:t>       adipiscing elit.</a:t>
            </a:r>
            <a:endParaRPr>
              <a:solidFill>
                <a:srgbClr val="999999"/>
              </a:solidFill>
            </a:endParaRPr>
          </a:p>
        </p:txBody>
      </p:sp>
      <p:sp>
        <p:nvSpPr>
          <p:cNvPr id="475" name="Google Shape;475;p33"/>
          <p:cNvSpPr/>
          <p:nvPr/>
        </p:nvSpPr>
        <p:spPr>
          <a:xfrm>
            <a:off x="914400" y="2971800"/>
            <a:ext cx="1600200" cy="304800"/>
          </a:xfrm>
          <a:prstGeom prst="rect">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2667000" y="2895600"/>
            <a:ext cx="1219200" cy="381000"/>
          </a:xfrm>
          <a:prstGeom prst="rect">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990600" y="3429000"/>
            <a:ext cx="1752600" cy="381000"/>
          </a:xfrm>
          <a:prstGeom prst="rect">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2895600" y="3505200"/>
            <a:ext cx="1219200" cy="304800"/>
          </a:xfrm>
          <a:prstGeom prst="rect">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txBox="1"/>
          <p:nvPr/>
        </p:nvSpPr>
        <p:spPr>
          <a:xfrm>
            <a:off x="990600" y="2667000"/>
            <a:ext cx="762000" cy="33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B45F06"/>
                </a:solidFill>
                <a:latin typeface="Consolas"/>
                <a:ea typeface="Consolas"/>
                <a:cs typeface="Consolas"/>
                <a:sym typeface="Consolas"/>
              </a:rPr>
              <a:t>#text</a:t>
            </a:r>
            <a:endParaRPr>
              <a:solidFill>
                <a:srgbClr val="B45F06"/>
              </a:solidFill>
              <a:latin typeface="Consolas"/>
              <a:ea typeface="Consolas"/>
              <a:cs typeface="Consolas"/>
              <a:sym typeface="Consolas"/>
            </a:endParaRPr>
          </a:p>
        </p:txBody>
      </p:sp>
      <p:sp>
        <p:nvSpPr>
          <p:cNvPr id="480" name="Google Shape;480;p33"/>
          <p:cNvSpPr/>
          <p:nvPr/>
        </p:nvSpPr>
        <p:spPr>
          <a:xfrm rot="5400000">
            <a:off x="4114800" y="2971800"/>
            <a:ext cx="304800" cy="457200"/>
          </a:xfrm>
          <a:prstGeom prst="uturnArrow">
            <a:avLst>
              <a:gd fmla="val 25000" name="adj1"/>
              <a:gd fmla="val 25000" name="adj2"/>
              <a:gd fmla="val 25000" name="adj3"/>
              <a:gd fmla="val 43750" name="adj4"/>
              <a:gd fmla="val 75000" name="adj5"/>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txBox="1"/>
          <p:nvPr/>
        </p:nvSpPr>
        <p:spPr>
          <a:xfrm>
            <a:off x="4482300" y="2971800"/>
            <a:ext cx="14613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line break</a:t>
            </a:r>
            <a:endParaRPr i="1">
              <a:latin typeface="Droid Serif"/>
              <a:ea typeface="Droid Serif"/>
              <a:cs typeface="Droid Serif"/>
              <a:sym typeface="Droid Serif"/>
            </a:endParaRPr>
          </a:p>
        </p:txBody>
      </p:sp>
      <p:sp>
        <p:nvSpPr>
          <p:cNvPr id="482" name="Google Shape;482;p33"/>
          <p:cNvSpPr txBox="1"/>
          <p:nvPr/>
        </p:nvSpPr>
        <p:spPr>
          <a:xfrm>
            <a:off x="7239000" y="3048000"/>
            <a:ext cx="1143000" cy="68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666666"/>
                </a:solidFill>
                <a:latin typeface="Times New Roman"/>
                <a:ea typeface="Times New Roman"/>
                <a:cs typeface="Times New Roman"/>
                <a:sym typeface="Times New Roman"/>
              </a:rPr>
              <a:t>العربية</a:t>
            </a:r>
            <a:endParaRPr sz="2400">
              <a:solidFill>
                <a:srgbClr val="666666"/>
              </a:solidFill>
              <a:latin typeface="Times New Roman"/>
              <a:ea typeface="Times New Roman"/>
              <a:cs typeface="Times New Roman"/>
              <a:sym typeface="Times New Roman"/>
            </a:endParaRPr>
          </a:p>
          <a:p>
            <a:pPr indent="0" lvl="0" marL="0" rtl="0" algn="r">
              <a:spcBef>
                <a:spcPts val="0"/>
              </a:spcBef>
              <a:spcAft>
                <a:spcPts val="0"/>
              </a:spcAft>
              <a:buNone/>
            </a:pPr>
            <a:r>
              <a:rPr lang="en" sz="2400">
                <a:solidFill>
                  <a:srgbClr val="666666"/>
                </a:solidFill>
                <a:latin typeface="Times New Roman"/>
                <a:ea typeface="Times New Roman"/>
                <a:cs typeface="Times New Roman"/>
                <a:sym typeface="Times New Roman"/>
              </a:rPr>
              <a:t>עִבְרִית</a:t>
            </a:r>
            <a:endParaRPr sz="2400">
              <a:solidFill>
                <a:srgbClr val="666666"/>
              </a:solidFill>
              <a:latin typeface="Times New Roman"/>
              <a:ea typeface="Times New Roman"/>
              <a:cs typeface="Times New Roman"/>
              <a:sym typeface="Times New Roman"/>
            </a:endParaRPr>
          </a:p>
        </p:txBody>
      </p:sp>
      <p:sp>
        <p:nvSpPr>
          <p:cNvPr id="483" name="Google Shape;483;p33"/>
          <p:cNvSpPr/>
          <p:nvPr/>
        </p:nvSpPr>
        <p:spPr>
          <a:xfrm>
            <a:off x="7162800" y="3200400"/>
            <a:ext cx="381000" cy="228600"/>
          </a:xfrm>
          <a:prstGeom prst="lef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7162800" y="3581400"/>
            <a:ext cx="381000" cy="228600"/>
          </a:xfrm>
          <a:prstGeom prst="lef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491" name="Google Shape;491;p34"/>
          <p:cNvSpPr txBox="1"/>
          <p:nvPr/>
        </p:nvSpPr>
        <p:spPr>
          <a:xfrm>
            <a:off x="4114800" y="1149300"/>
            <a:ext cx="44196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Layout measures runs of text in </a:t>
            </a:r>
            <a:r>
              <a:rPr b="1" i="1" lang="en" sz="1800">
                <a:latin typeface="Droid Serif"/>
                <a:ea typeface="Droid Serif"/>
                <a:cs typeface="Droid Serif"/>
                <a:sym typeface="Droid Serif"/>
              </a:rPr>
              <a:t>fonts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pic>
        <p:nvPicPr>
          <p:cNvPr descr="IC520421.png" id="492" name="Google Shape;492;p34"/>
          <p:cNvPicPr preferRelativeResize="0"/>
          <p:nvPr/>
        </p:nvPicPr>
        <p:blipFill>
          <a:blip r:embed="rId3">
            <a:alphaModFix/>
          </a:blip>
          <a:stretch>
            <a:fillRect/>
          </a:stretch>
        </p:blipFill>
        <p:spPr>
          <a:xfrm>
            <a:off x="502500" y="1400125"/>
            <a:ext cx="3002700" cy="2638475"/>
          </a:xfrm>
          <a:prstGeom prst="rect">
            <a:avLst/>
          </a:prstGeom>
          <a:noFill/>
          <a:ln>
            <a:noFill/>
          </a:ln>
        </p:spPr>
      </p:pic>
      <p:sp>
        <p:nvSpPr>
          <p:cNvPr id="493" name="Google Shape;493;p34"/>
          <p:cNvSpPr txBox="1"/>
          <p:nvPr/>
        </p:nvSpPr>
        <p:spPr>
          <a:xfrm>
            <a:off x="4343400" y="1752600"/>
            <a:ext cx="914400" cy="45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45818E"/>
                </a:solidFill>
                <a:latin typeface="Consolas"/>
                <a:ea typeface="Consolas"/>
                <a:cs typeface="Consolas"/>
                <a:sym typeface="Consolas"/>
              </a:rPr>
              <a:t>"fire"</a:t>
            </a:r>
            <a:endParaRPr>
              <a:solidFill>
                <a:srgbClr val="45818E"/>
              </a:solidFill>
              <a:latin typeface="Consolas"/>
              <a:ea typeface="Consolas"/>
              <a:cs typeface="Consolas"/>
              <a:sym typeface="Consolas"/>
            </a:endParaRPr>
          </a:p>
        </p:txBody>
      </p:sp>
      <p:sp>
        <p:nvSpPr>
          <p:cNvPr id="494" name="Google Shape;494;p34"/>
          <p:cNvSpPr txBox="1"/>
          <p:nvPr/>
        </p:nvSpPr>
        <p:spPr>
          <a:xfrm>
            <a:off x="4343400" y="2657100"/>
            <a:ext cx="1981200" cy="1152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HarfBuzzShaper</a:t>
            </a:r>
            <a:endParaRPr sz="1800">
              <a:solidFill>
                <a:srgbClr val="0000FF"/>
              </a:solidFill>
              <a:latin typeface="Consolas"/>
              <a:ea typeface="Consolas"/>
              <a:cs typeface="Consolas"/>
              <a:sym typeface="Consolas"/>
            </a:endParaRPr>
          </a:p>
        </p:txBody>
      </p:sp>
      <p:sp>
        <p:nvSpPr>
          <p:cNvPr id="495" name="Google Shape;495;p34"/>
          <p:cNvSpPr txBox="1"/>
          <p:nvPr/>
        </p:nvSpPr>
        <p:spPr>
          <a:xfrm>
            <a:off x="5562600" y="1885200"/>
            <a:ext cx="762000" cy="4671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Font</a:t>
            </a:r>
            <a:endParaRPr sz="1800">
              <a:solidFill>
                <a:srgbClr val="0000FF"/>
              </a:solidFill>
              <a:latin typeface="Consolas"/>
              <a:ea typeface="Consolas"/>
              <a:cs typeface="Consolas"/>
              <a:sym typeface="Consolas"/>
            </a:endParaRPr>
          </a:p>
        </p:txBody>
      </p:sp>
      <p:sp>
        <p:nvSpPr>
          <p:cNvPr id="496" name="Google Shape;496;p34"/>
          <p:cNvSpPr txBox="1"/>
          <p:nvPr/>
        </p:nvSpPr>
        <p:spPr>
          <a:xfrm>
            <a:off x="6705600" y="2667000"/>
            <a:ext cx="1676400" cy="1143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ShapeResult</a:t>
            </a:r>
            <a:endParaRPr sz="1800">
              <a:solidFill>
                <a:srgbClr val="0000FF"/>
              </a:solidFill>
              <a:latin typeface="Consolas"/>
              <a:ea typeface="Consolas"/>
              <a:cs typeface="Consolas"/>
              <a:sym typeface="Consolas"/>
            </a:endParaRPr>
          </a:p>
        </p:txBody>
      </p:sp>
      <p:sp>
        <p:nvSpPr>
          <p:cNvPr id="497" name="Google Shape;497;p34"/>
          <p:cNvSpPr/>
          <p:nvPr/>
        </p:nvSpPr>
        <p:spPr>
          <a:xfrm>
            <a:off x="4572000" y="3124200"/>
            <a:ext cx="1219200" cy="533400"/>
          </a:xfrm>
          <a:prstGeom prst="bevel">
            <a:avLst>
              <a:gd fmla="val 12500"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HarfBuzz</a:t>
            </a:r>
            <a:endParaRPr b="1" i="1">
              <a:latin typeface="Droid Serif"/>
              <a:ea typeface="Droid Serif"/>
              <a:cs typeface="Droid Serif"/>
              <a:sym typeface="Droid Serif"/>
            </a:endParaRPr>
          </a:p>
        </p:txBody>
      </p:sp>
      <p:cxnSp>
        <p:nvCxnSpPr>
          <p:cNvPr id="498" name="Google Shape;498;p34"/>
          <p:cNvCxnSpPr>
            <a:stCxn id="493" idx="2"/>
          </p:cNvCxnSpPr>
          <p:nvPr/>
        </p:nvCxnSpPr>
        <p:spPr>
          <a:xfrm>
            <a:off x="4800600" y="2209800"/>
            <a:ext cx="0" cy="457200"/>
          </a:xfrm>
          <a:prstGeom prst="straightConnector1">
            <a:avLst/>
          </a:prstGeom>
          <a:noFill/>
          <a:ln cap="flat" cmpd="sng" w="19050">
            <a:solidFill>
              <a:schemeClr val="dk2"/>
            </a:solidFill>
            <a:prstDash val="solid"/>
            <a:round/>
            <a:headEnd len="med" w="med" type="none"/>
            <a:tailEnd len="med" w="med" type="triangle"/>
          </a:ln>
        </p:spPr>
      </p:cxnSp>
      <p:cxnSp>
        <p:nvCxnSpPr>
          <p:cNvPr id="499" name="Google Shape;499;p34"/>
          <p:cNvCxnSpPr/>
          <p:nvPr/>
        </p:nvCxnSpPr>
        <p:spPr>
          <a:xfrm>
            <a:off x="5867400" y="2361825"/>
            <a:ext cx="0" cy="305100"/>
          </a:xfrm>
          <a:prstGeom prst="straightConnector1">
            <a:avLst/>
          </a:prstGeom>
          <a:noFill/>
          <a:ln cap="flat" cmpd="sng" w="19050">
            <a:solidFill>
              <a:schemeClr val="dk2"/>
            </a:solidFill>
            <a:prstDash val="solid"/>
            <a:round/>
            <a:headEnd len="med" w="med" type="none"/>
            <a:tailEnd len="med" w="med" type="triangle"/>
          </a:ln>
        </p:spPr>
      </p:cxnSp>
      <p:cxnSp>
        <p:nvCxnSpPr>
          <p:cNvPr id="500" name="Google Shape;500;p34"/>
          <p:cNvCxnSpPr>
            <a:stCxn id="494" idx="3"/>
            <a:endCxn id="496" idx="1"/>
          </p:cNvCxnSpPr>
          <p:nvPr/>
        </p:nvCxnSpPr>
        <p:spPr>
          <a:xfrm>
            <a:off x="6324600" y="3233550"/>
            <a:ext cx="381000" cy="5100"/>
          </a:xfrm>
          <a:prstGeom prst="straightConnector1">
            <a:avLst/>
          </a:prstGeom>
          <a:noFill/>
          <a:ln cap="flat" cmpd="sng" w="19050">
            <a:solidFill>
              <a:schemeClr val="dk2"/>
            </a:solidFill>
            <a:prstDash val="solid"/>
            <a:round/>
            <a:headEnd len="med" w="med" type="none"/>
            <a:tailEnd len="med" w="med" type="triangle"/>
          </a:ln>
        </p:spPr>
      </p:cxnSp>
      <p:sp>
        <p:nvSpPr>
          <p:cNvPr id="501" name="Google Shape;501;p34"/>
          <p:cNvSpPr txBox="1"/>
          <p:nvPr/>
        </p:nvSpPr>
        <p:spPr>
          <a:xfrm>
            <a:off x="6934200" y="3048000"/>
            <a:ext cx="1143000" cy="6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600">
                <a:latin typeface="Playfair Display"/>
                <a:ea typeface="Playfair Display"/>
                <a:cs typeface="Playfair Display"/>
                <a:sym typeface="Playfair Display"/>
              </a:rPr>
              <a:t>fire</a:t>
            </a:r>
            <a:endParaRPr b="1" i="1" sz="3600">
              <a:latin typeface="Playfair Display"/>
              <a:ea typeface="Playfair Display"/>
              <a:cs typeface="Playfair Display"/>
              <a:sym typeface="Playfair Display"/>
            </a:endParaRPr>
          </a:p>
        </p:txBody>
      </p:sp>
      <p:sp>
        <p:nvSpPr>
          <p:cNvPr id="502" name="Google Shape;502;p34"/>
          <p:cNvSpPr/>
          <p:nvPr/>
        </p:nvSpPr>
        <p:spPr>
          <a:xfrm>
            <a:off x="7129475" y="3167050"/>
            <a:ext cx="323700" cy="47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7424750" y="3276600"/>
            <a:ext cx="247500" cy="30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7643825" y="3271850"/>
            <a:ext cx="214200" cy="30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 name="Google Shape;505;p34"/>
          <p:cNvCxnSpPr/>
          <p:nvPr/>
        </p:nvCxnSpPr>
        <p:spPr>
          <a:xfrm>
            <a:off x="6967525" y="3005150"/>
            <a:ext cx="152400" cy="152400"/>
          </a:xfrm>
          <a:prstGeom prst="straightConnector1">
            <a:avLst/>
          </a:prstGeom>
          <a:noFill/>
          <a:ln cap="flat" cmpd="sng" w="9525">
            <a:solidFill>
              <a:srgbClr val="FF0000"/>
            </a:solidFill>
            <a:prstDash val="solid"/>
            <a:round/>
            <a:headEnd len="med" w="med" type="none"/>
            <a:tailEnd len="med" w="med" type="triangle"/>
          </a:ln>
        </p:spPr>
      </p:cxnSp>
      <p:cxnSp>
        <p:nvCxnSpPr>
          <p:cNvPr id="506" name="Google Shape;506;p34"/>
          <p:cNvCxnSpPr/>
          <p:nvPr/>
        </p:nvCxnSpPr>
        <p:spPr>
          <a:xfrm>
            <a:off x="7258025" y="3109925"/>
            <a:ext cx="152400" cy="152400"/>
          </a:xfrm>
          <a:prstGeom prst="straightConnector1">
            <a:avLst/>
          </a:prstGeom>
          <a:noFill/>
          <a:ln cap="flat" cmpd="sng" w="9525">
            <a:solidFill>
              <a:srgbClr val="FF0000"/>
            </a:solidFill>
            <a:prstDash val="solid"/>
            <a:round/>
            <a:headEnd len="med" w="med" type="none"/>
            <a:tailEnd len="med" w="med" type="triangle"/>
          </a:ln>
        </p:spPr>
      </p:cxnSp>
      <p:cxnSp>
        <p:nvCxnSpPr>
          <p:cNvPr id="507" name="Google Shape;507;p34"/>
          <p:cNvCxnSpPr/>
          <p:nvPr/>
        </p:nvCxnSpPr>
        <p:spPr>
          <a:xfrm>
            <a:off x="7486625" y="3114675"/>
            <a:ext cx="152400" cy="152400"/>
          </a:xfrm>
          <a:prstGeom prst="straightConnector1">
            <a:avLst/>
          </a:prstGeom>
          <a:noFill/>
          <a:ln cap="flat" cmpd="sng" w="9525">
            <a:solidFill>
              <a:srgbClr val="FF0000"/>
            </a:solidFill>
            <a:prstDash val="solid"/>
            <a:round/>
            <a:headEnd len="med" w="med" type="none"/>
            <a:tailEnd len="med" w="med" type="triangle"/>
          </a:ln>
        </p:spPr>
      </p:cxnSp>
      <p:cxnSp>
        <p:nvCxnSpPr>
          <p:cNvPr id="508" name="Google Shape;508;p34"/>
          <p:cNvCxnSpPr/>
          <p:nvPr/>
        </p:nvCxnSpPr>
        <p:spPr>
          <a:xfrm>
            <a:off x="7129475" y="3686175"/>
            <a:ext cx="304800" cy="0"/>
          </a:xfrm>
          <a:prstGeom prst="straightConnector1">
            <a:avLst/>
          </a:prstGeom>
          <a:noFill/>
          <a:ln cap="flat" cmpd="sng" w="9525">
            <a:solidFill>
              <a:srgbClr val="FF0000"/>
            </a:solidFill>
            <a:prstDash val="solid"/>
            <a:round/>
            <a:headEnd len="med" w="med" type="triangle"/>
            <a:tailEnd len="med" w="med" type="triangle"/>
          </a:ln>
        </p:spPr>
      </p:cxnSp>
      <p:cxnSp>
        <p:nvCxnSpPr>
          <p:cNvPr id="509" name="Google Shape;509;p34"/>
          <p:cNvCxnSpPr/>
          <p:nvPr/>
        </p:nvCxnSpPr>
        <p:spPr>
          <a:xfrm>
            <a:off x="7415225" y="3614750"/>
            <a:ext cx="243000" cy="0"/>
          </a:xfrm>
          <a:prstGeom prst="straightConnector1">
            <a:avLst/>
          </a:prstGeom>
          <a:noFill/>
          <a:ln cap="flat" cmpd="sng" w="9525">
            <a:solidFill>
              <a:srgbClr val="FF0000"/>
            </a:solidFill>
            <a:prstDash val="solid"/>
            <a:round/>
            <a:headEnd len="med" w="med" type="triangle"/>
            <a:tailEnd len="med" w="med" type="triangle"/>
          </a:ln>
        </p:spPr>
      </p:cxnSp>
      <p:cxnSp>
        <p:nvCxnSpPr>
          <p:cNvPr id="510" name="Google Shape;510;p34"/>
          <p:cNvCxnSpPr/>
          <p:nvPr/>
        </p:nvCxnSpPr>
        <p:spPr>
          <a:xfrm>
            <a:off x="7648575" y="3638550"/>
            <a:ext cx="214200" cy="0"/>
          </a:xfrm>
          <a:prstGeom prst="straightConnector1">
            <a:avLst/>
          </a:prstGeom>
          <a:noFill/>
          <a:ln cap="flat" cmpd="sng" w="9525">
            <a:solidFill>
              <a:srgbClr val="FF0000"/>
            </a:solidFill>
            <a:prstDash val="solid"/>
            <a:round/>
            <a:headEnd len="med" w="med" type="triangle"/>
            <a:tailEnd len="med" w="med" type="triangle"/>
          </a:ln>
        </p:spPr>
      </p:cxnSp>
      <p:cxnSp>
        <p:nvCxnSpPr>
          <p:cNvPr id="511" name="Google Shape;511;p34"/>
          <p:cNvCxnSpPr/>
          <p:nvPr/>
        </p:nvCxnSpPr>
        <p:spPr>
          <a:xfrm rot="10800000">
            <a:off x="7072325" y="3176575"/>
            <a:ext cx="0" cy="457200"/>
          </a:xfrm>
          <a:prstGeom prst="straightConnector1">
            <a:avLst/>
          </a:prstGeom>
          <a:noFill/>
          <a:ln cap="flat" cmpd="sng" w="9525">
            <a:solidFill>
              <a:srgbClr val="FF0000"/>
            </a:solidFill>
            <a:prstDash val="solid"/>
            <a:round/>
            <a:headEnd len="med" w="med" type="triangle"/>
            <a:tailEnd len="med" w="med" type="triangle"/>
          </a:ln>
        </p:spPr>
      </p:cxnSp>
      <p:cxnSp>
        <p:nvCxnSpPr>
          <p:cNvPr id="512" name="Google Shape;512;p34"/>
          <p:cNvCxnSpPr/>
          <p:nvPr/>
        </p:nvCxnSpPr>
        <p:spPr>
          <a:xfrm rot="10800000">
            <a:off x="7910525" y="3281425"/>
            <a:ext cx="0" cy="295200"/>
          </a:xfrm>
          <a:prstGeom prst="straightConnector1">
            <a:avLst/>
          </a:prstGeom>
          <a:noFill/>
          <a:ln cap="flat" cmpd="sng" w="9525">
            <a:solidFill>
              <a:srgbClr val="FF0000"/>
            </a:solidFill>
            <a:prstDash val="solid"/>
            <a:round/>
            <a:headEnd len="med" w="med" type="triangle"/>
            <a:tailEnd len="med" w="med" type="triangle"/>
          </a:ln>
        </p:spPr>
      </p:cxnSp>
      <p:sp>
        <p:nvSpPr>
          <p:cNvPr id="513" name="Google Shape;513;p34"/>
          <p:cNvSpPr txBox="1"/>
          <p:nvPr/>
        </p:nvSpPr>
        <p:spPr>
          <a:xfrm>
            <a:off x="5486400" y="3962400"/>
            <a:ext cx="2819400" cy="67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latin typeface="Droid Serif"/>
                <a:ea typeface="Droid Serif"/>
                <a:cs typeface="Droid Serif"/>
                <a:sym typeface="Droid Serif"/>
              </a:rPr>
              <a:t>Shaping</a:t>
            </a:r>
            <a:r>
              <a:rPr i="1" lang="en">
                <a:latin typeface="Droid Serif"/>
                <a:ea typeface="Droid Serif"/>
                <a:cs typeface="Droid Serif"/>
                <a:sym typeface="Droid Serif"/>
              </a:rPr>
              <a:t> selects the glyphs and</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computes their placement.</a:t>
            </a:r>
            <a:endParaRPr i="1">
              <a:latin typeface="Droid Serif"/>
              <a:ea typeface="Droid Serif"/>
              <a:cs typeface="Droid Serif"/>
              <a:sym typeface="Droid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20" name="Google Shape;520;p35"/>
          <p:cNvSpPr/>
          <p:nvPr/>
        </p:nvSpPr>
        <p:spPr>
          <a:xfrm>
            <a:off x="518575" y="1307628"/>
            <a:ext cx="1834200" cy="1720200"/>
          </a:xfrm>
          <a:prstGeom prst="frame">
            <a:avLst>
              <a:gd fmla="val 7295" name="adj1"/>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Times New Roman"/>
              <a:ea typeface="Times New Roman"/>
              <a:cs typeface="Times New Roman"/>
              <a:sym typeface="Times New Roman"/>
            </a:endParaRPr>
          </a:p>
        </p:txBody>
      </p:sp>
      <p:sp>
        <p:nvSpPr>
          <p:cNvPr id="521" name="Google Shape;521;p35"/>
          <p:cNvSpPr txBox="1"/>
          <p:nvPr/>
        </p:nvSpPr>
        <p:spPr>
          <a:xfrm>
            <a:off x="664179" y="1438298"/>
            <a:ext cx="2467800" cy="19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rPr>
              <a:t>CSS</a:t>
            </a:r>
            <a:endParaRPr b="1" sz="3000">
              <a:solidFill>
                <a:srgbClr val="666666"/>
              </a:solidFill>
            </a:endParaRPr>
          </a:p>
          <a:p>
            <a:pPr indent="0" lvl="0" marL="0" rtl="0" algn="l">
              <a:spcBef>
                <a:spcPts val="0"/>
              </a:spcBef>
              <a:spcAft>
                <a:spcPts val="0"/>
              </a:spcAft>
              <a:buNone/>
            </a:pPr>
            <a:r>
              <a:rPr b="1" lang="en" sz="3000">
                <a:solidFill>
                  <a:srgbClr val="666666"/>
                </a:solidFill>
              </a:rPr>
              <a:t>IS</a:t>
            </a:r>
            <a:endParaRPr b="1" sz="3000">
              <a:solidFill>
                <a:srgbClr val="666666"/>
              </a:solidFill>
            </a:endParaRPr>
          </a:p>
          <a:p>
            <a:pPr indent="0" lvl="0" marL="0" rtl="0" algn="l">
              <a:spcBef>
                <a:spcPts val="0"/>
              </a:spcBef>
              <a:spcAft>
                <a:spcPts val="0"/>
              </a:spcAft>
              <a:buNone/>
            </a:pPr>
            <a:r>
              <a:rPr b="1" lang="en" sz="3000">
                <a:solidFill>
                  <a:srgbClr val="666666"/>
                </a:solidFill>
              </a:rPr>
              <a:t>AWESOME</a:t>
            </a:r>
            <a:endParaRPr b="1" sz="3000">
              <a:solidFill>
                <a:srgbClr val="666666"/>
              </a:solidFill>
            </a:endParaRPr>
          </a:p>
        </p:txBody>
      </p:sp>
      <p:sp>
        <p:nvSpPr>
          <p:cNvPr id="522" name="Google Shape;522;p35"/>
          <p:cNvSpPr/>
          <p:nvPr/>
        </p:nvSpPr>
        <p:spPr>
          <a:xfrm>
            <a:off x="518575" y="1300750"/>
            <a:ext cx="1834200" cy="1720200"/>
          </a:xfrm>
          <a:prstGeom prst="rect">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txBox="1"/>
          <p:nvPr/>
        </p:nvSpPr>
        <p:spPr>
          <a:xfrm>
            <a:off x="3366500" y="1735450"/>
            <a:ext cx="15558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0000"/>
                </a:solidFill>
                <a:latin typeface="Droid Serif"/>
                <a:ea typeface="Droid Serif"/>
                <a:cs typeface="Droid Serif"/>
                <a:sym typeface="Droid Serif"/>
              </a:rPr>
              <a:t>border box rect</a:t>
            </a:r>
            <a:endParaRPr i="1">
              <a:solidFill>
                <a:srgbClr val="FF0000"/>
              </a:solidFill>
              <a:latin typeface="Droid Serif"/>
              <a:ea typeface="Droid Serif"/>
              <a:cs typeface="Droid Serif"/>
              <a:sym typeface="Droid Serif"/>
            </a:endParaRPr>
          </a:p>
        </p:txBody>
      </p:sp>
      <p:cxnSp>
        <p:nvCxnSpPr>
          <p:cNvPr id="524" name="Google Shape;524;p35"/>
          <p:cNvCxnSpPr>
            <a:stCxn id="523" idx="1"/>
          </p:cNvCxnSpPr>
          <p:nvPr/>
        </p:nvCxnSpPr>
        <p:spPr>
          <a:xfrm flipH="1">
            <a:off x="2405900" y="1953250"/>
            <a:ext cx="960600" cy="2100"/>
          </a:xfrm>
          <a:prstGeom prst="straightConnector1">
            <a:avLst/>
          </a:prstGeom>
          <a:noFill/>
          <a:ln cap="flat" cmpd="sng" w="19050">
            <a:solidFill>
              <a:srgbClr val="FF0000"/>
            </a:solidFill>
            <a:prstDash val="solid"/>
            <a:round/>
            <a:headEnd len="med" w="med" type="none"/>
            <a:tailEnd len="med" w="med" type="triangle"/>
          </a:ln>
        </p:spPr>
      </p:cxnSp>
      <p:sp>
        <p:nvSpPr>
          <p:cNvPr id="525" name="Google Shape;525;p35"/>
          <p:cNvSpPr/>
          <p:nvPr/>
        </p:nvSpPr>
        <p:spPr>
          <a:xfrm>
            <a:off x="664179" y="1438298"/>
            <a:ext cx="2198400" cy="1465500"/>
          </a:xfrm>
          <a:prstGeom prst="rect">
            <a:avLst/>
          </a:prstGeom>
          <a:noFill/>
          <a:ln cap="flat" cmpd="sng" w="2857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6" name="Google Shape;526;p35"/>
          <p:cNvSpPr txBox="1"/>
          <p:nvPr/>
        </p:nvSpPr>
        <p:spPr>
          <a:xfrm>
            <a:off x="3366500" y="2171050"/>
            <a:ext cx="19563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000FF"/>
                </a:solidFill>
                <a:latin typeface="Droid Serif"/>
                <a:ea typeface="Droid Serif"/>
                <a:cs typeface="Droid Serif"/>
                <a:sym typeface="Droid Serif"/>
              </a:rPr>
              <a:t>layout overflow rect</a:t>
            </a:r>
            <a:endParaRPr i="1">
              <a:solidFill>
                <a:srgbClr val="0000FF"/>
              </a:solidFill>
              <a:latin typeface="Droid Serif"/>
              <a:ea typeface="Droid Serif"/>
              <a:cs typeface="Droid Serif"/>
              <a:sym typeface="Droid Serif"/>
            </a:endParaRPr>
          </a:p>
        </p:txBody>
      </p:sp>
      <p:cxnSp>
        <p:nvCxnSpPr>
          <p:cNvPr id="527" name="Google Shape;527;p35"/>
          <p:cNvCxnSpPr>
            <a:stCxn id="526" idx="1"/>
          </p:cNvCxnSpPr>
          <p:nvPr/>
        </p:nvCxnSpPr>
        <p:spPr>
          <a:xfrm rot="10800000">
            <a:off x="2890400" y="2388850"/>
            <a:ext cx="476100" cy="0"/>
          </a:xfrm>
          <a:prstGeom prst="straightConnector1">
            <a:avLst/>
          </a:prstGeom>
          <a:noFill/>
          <a:ln cap="flat" cmpd="sng" w="19050">
            <a:solidFill>
              <a:srgbClr val="0000FF"/>
            </a:solidFill>
            <a:prstDash val="solid"/>
            <a:round/>
            <a:headEnd len="med" w="med" type="none"/>
            <a:tailEnd len="med" w="med" type="triangle"/>
          </a:ln>
        </p:spPr>
      </p:cxnSp>
      <p:pic>
        <p:nvPicPr>
          <p:cNvPr descr="scrolling.gif" id="528" name="Google Shape;528;p35"/>
          <p:cNvPicPr preferRelativeResize="0"/>
          <p:nvPr/>
        </p:nvPicPr>
        <p:blipFill>
          <a:blip r:embed="rId3">
            <a:alphaModFix/>
          </a:blip>
          <a:stretch>
            <a:fillRect/>
          </a:stretch>
        </p:blipFill>
        <p:spPr>
          <a:xfrm>
            <a:off x="5484325" y="2247575"/>
            <a:ext cx="3404700" cy="2723760"/>
          </a:xfrm>
          <a:prstGeom prst="rect">
            <a:avLst/>
          </a:prstGeom>
          <a:noFill/>
          <a:ln>
            <a:noFill/>
          </a:ln>
        </p:spPr>
      </p:pic>
      <p:sp>
        <p:nvSpPr>
          <p:cNvPr id="529" name="Google Shape;529;p35"/>
          <p:cNvSpPr txBox="1"/>
          <p:nvPr/>
        </p:nvSpPr>
        <p:spPr>
          <a:xfrm>
            <a:off x="5557325" y="130075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contents of a layout object can </a:t>
            </a:r>
            <a:r>
              <a:rPr b="1" i="1" lang="en" sz="1800">
                <a:latin typeface="Droid Serif"/>
                <a:ea typeface="Droid Serif"/>
                <a:cs typeface="Droid Serif"/>
                <a:sym typeface="Droid Serif"/>
              </a:rPr>
              <a:t>overflow</a:t>
            </a:r>
            <a:r>
              <a:rPr i="1" lang="en" sz="1800">
                <a:latin typeface="Droid Serif"/>
                <a:ea typeface="Droid Serif"/>
                <a:cs typeface="Droid Serif"/>
                <a:sym typeface="Droid Serif"/>
              </a:rPr>
              <a:t> its border box.</a:t>
            </a:r>
            <a:endParaRPr i="1" sz="1800">
              <a:latin typeface="Droid Serif"/>
              <a:ea typeface="Droid Serif"/>
              <a:cs typeface="Droid Serif"/>
              <a:sym typeface="Droid Serif"/>
            </a:endParaRPr>
          </a:p>
        </p:txBody>
      </p:sp>
      <p:sp>
        <p:nvSpPr>
          <p:cNvPr id="530" name="Google Shape;530;p35"/>
          <p:cNvSpPr txBox="1"/>
          <p:nvPr/>
        </p:nvSpPr>
        <p:spPr>
          <a:xfrm>
            <a:off x="1918100" y="366085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Overflow can be visible, hidden, or </a:t>
            </a:r>
            <a:r>
              <a:rPr b="1" i="1" lang="en" sz="1800">
                <a:latin typeface="Droid Serif"/>
                <a:ea typeface="Droid Serif"/>
                <a:cs typeface="Droid Serif"/>
                <a:sym typeface="Droid Serif"/>
              </a:rPr>
              <a:t>scrollable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531" name="Google Shape;531;p35"/>
          <p:cNvCxnSpPr/>
          <p:nvPr/>
        </p:nvCxnSpPr>
        <p:spPr>
          <a:xfrm>
            <a:off x="4386850" y="4148800"/>
            <a:ext cx="16833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38" name="Google Shape;538;p36"/>
          <p:cNvSpPr txBox="1"/>
          <p:nvPr/>
        </p:nvSpPr>
        <p:spPr>
          <a:xfrm>
            <a:off x="407775" y="1241925"/>
            <a:ext cx="54030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Other kinds of layout are even more complex.</a:t>
            </a:r>
            <a:endParaRPr i="1" sz="1800">
              <a:latin typeface="Droid Serif"/>
              <a:ea typeface="Droid Serif"/>
              <a:cs typeface="Droid Serif"/>
              <a:sym typeface="Droid Serif"/>
            </a:endParaRPr>
          </a:p>
        </p:txBody>
      </p:sp>
      <p:sp>
        <p:nvSpPr>
          <p:cNvPr id="539" name="Google Shape;539;p36"/>
          <p:cNvSpPr txBox="1"/>
          <p:nvPr/>
        </p:nvSpPr>
        <p:spPr>
          <a:xfrm>
            <a:off x="3999950" y="2266975"/>
            <a:ext cx="4146300" cy="19155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&lt;table&gt;</a:t>
            </a:r>
            <a:endParaRPr sz="1800">
              <a:solidFill>
                <a:srgbClr val="0000FF"/>
              </a:solidFill>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float</a:t>
            </a:r>
            <a:r>
              <a:rPr lang="en" sz="1800">
                <a:latin typeface="Consolas"/>
                <a:ea typeface="Consolas"/>
                <a:cs typeface="Consolas"/>
                <a:sym typeface="Consolas"/>
              </a:rPr>
              <a:t>: left</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column-count</a:t>
            </a:r>
            <a:r>
              <a:rPr lang="en" sz="1800">
                <a:latin typeface="Consolas"/>
                <a:ea typeface="Consolas"/>
                <a:cs typeface="Consolas"/>
                <a:sym typeface="Consolas"/>
              </a:rPr>
              <a:t>: 3</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display</a:t>
            </a:r>
            <a:r>
              <a:rPr lang="en" sz="1800">
                <a:latin typeface="Consolas"/>
                <a:ea typeface="Consolas"/>
                <a:cs typeface="Consolas"/>
                <a:sym typeface="Consolas"/>
              </a:rPr>
              <a:t>: flex</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writing-mode</a:t>
            </a:r>
            <a:r>
              <a:rPr lang="en" sz="1800">
                <a:latin typeface="Consolas"/>
                <a:ea typeface="Consolas"/>
                <a:cs typeface="Consolas"/>
                <a:sym typeface="Consolas"/>
              </a:rPr>
              <a:t>: vertical-lr</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descr="example-float-right-float-left.jpg" id="540" name="Google Shape;540;p36"/>
          <p:cNvPicPr preferRelativeResize="0"/>
          <p:nvPr/>
        </p:nvPicPr>
        <p:blipFill>
          <a:blip r:embed="rId3">
            <a:alphaModFix/>
          </a:blip>
          <a:stretch>
            <a:fillRect/>
          </a:stretch>
        </p:blipFill>
        <p:spPr>
          <a:xfrm>
            <a:off x="819650" y="1835025"/>
            <a:ext cx="2402940" cy="3003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47" name="Google Shape;547;p37"/>
          <p:cNvSpPr txBox="1"/>
          <p:nvPr/>
        </p:nvSpPr>
        <p:spPr>
          <a:xfrm>
            <a:off x="2566500" y="1752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548" name="Google Shape;548;p37"/>
          <p:cNvSpPr txBox="1"/>
          <p:nvPr/>
        </p:nvSpPr>
        <p:spPr>
          <a:xfrm>
            <a:off x="27951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549" name="Google Shape;549;p37"/>
          <p:cNvSpPr txBox="1"/>
          <p:nvPr/>
        </p:nvSpPr>
        <p:spPr>
          <a:xfrm>
            <a:off x="3023700" y="2514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550" name="Google Shape;550;p37"/>
          <p:cNvSpPr txBox="1"/>
          <p:nvPr/>
        </p:nvSpPr>
        <p:spPr>
          <a:xfrm>
            <a:off x="3252300" y="2895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551" name="Google Shape;551;p37"/>
          <p:cNvSpPr txBox="1"/>
          <p:nvPr/>
        </p:nvSpPr>
        <p:spPr>
          <a:xfrm>
            <a:off x="3480900" y="3276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52" name="Google Shape;552;p37"/>
          <p:cNvSpPr txBox="1"/>
          <p:nvPr/>
        </p:nvSpPr>
        <p:spPr>
          <a:xfrm>
            <a:off x="3480900" y="4038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53" name="Google Shape;553;p37"/>
          <p:cNvSpPr txBox="1"/>
          <p:nvPr/>
        </p:nvSpPr>
        <p:spPr>
          <a:xfrm>
            <a:off x="3709500" y="3657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554" name="Google Shape;554;p37"/>
          <p:cNvCxnSpPr>
            <a:endCxn id="548" idx="1"/>
          </p:cNvCxnSpPr>
          <p:nvPr/>
        </p:nvCxnSpPr>
        <p:spPr>
          <a:xfrm flipH="1" rot="-5400000">
            <a:off x="2609700" y="2100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555" name="Google Shape;555;p37"/>
          <p:cNvCxnSpPr>
            <a:endCxn id="549" idx="1"/>
          </p:cNvCxnSpPr>
          <p:nvPr/>
        </p:nvCxnSpPr>
        <p:spPr>
          <a:xfrm flipH="1" rot="-5400000">
            <a:off x="2831850" y="2475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556" name="Google Shape;556;p37"/>
          <p:cNvCxnSpPr>
            <a:endCxn id="550" idx="1"/>
          </p:cNvCxnSpPr>
          <p:nvPr/>
        </p:nvCxnSpPr>
        <p:spPr>
          <a:xfrm flipH="1" rot="-5400000">
            <a:off x="3063600" y="2859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557" name="Google Shape;557;p37"/>
          <p:cNvCxnSpPr>
            <a:endCxn id="551" idx="1"/>
          </p:cNvCxnSpPr>
          <p:nvPr/>
        </p:nvCxnSpPr>
        <p:spPr>
          <a:xfrm flipH="1" rot="-5400000">
            <a:off x="3300300" y="3248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558" name="Google Shape;558;p37"/>
          <p:cNvCxnSpPr>
            <a:endCxn id="553" idx="1"/>
          </p:cNvCxnSpPr>
          <p:nvPr/>
        </p:nvCxnSpPr>
        <p:spPr>
          <a:xfrm flipH="1" rot="-5400000">
            <a:off x="3522450" y="3622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559" name="Google Shape;559;p37"/>
          <p:cNvCxnSpPr>
            <a:endCxn id="552" idx="1"/>
          </p:cNvCxnSpPr>
          <p:nvPr/>
        </p:nvCxnSpPr>
        <p:spPr>
          <a:xfrm flipH="1" rot="-5400000">
            <a:off x="2924100" y="3634200"/>
            <a:ext cx="977100" cy="136500"/>
          </a:xfrm>
          <a:prstGeom prst="curvedConnector2">
            <a:avLst/>
          </a:prstGeom>
          <a:noFill/>
          <a:ln cap="flat" cmpd="sng" w="19050">
            <a:solidFill>
              <a:schemeClr val="dk2"/>
            </a:solidFill>
            <a:prstDash val="solid"/>
            <a:round/>
            <a:headEnd len="med" w="med" type="none"/>
            <a:tailEnd len="med" w="med" type="none"/>
          </a:ln>
        </p:spPr>
      </p:cxnSp>
      <p:cxnSp>
        <p:nvCxnSpPr>
          <p:cNvPr id="560" name="Google Shape;560;p37"/>
          <p:cNvCxnSpPr>
            <a:stCxn id="547" idx="3"/>
            <a:endCxn id="561" idx="1"/>
          </p:cNvCxnSpPr>
          <p:nvPr/>
        </p:nvCxnSpPr>
        <p:spPr>
          <a:xfrm>
            <a:off x="3999900" y="1905000"/>
            <a:ext cx="673500" cy="0"/>
          </a:xfrm>
          <a:prstGeom prst="straightConnector1">
            <a:avLst/>
          </a:prstGeom>
          <a:noFill/>
          <a:ln cap="flat" cmpd="sng" w="9525">
            <a:solidFill>
              <a:schemeClr val="dk2"/>
            </a:solidFill>
            <a:prstDash val="solid"/>
            <a:round/>
            <a:headEnd len="med" w="med" type="none"/>
            <a:tailEnd len="med" w="med" type="triangle"/>
          </a:ln>
        </p:spPr>
      </p:cxnSp>
      <p:cxnSp>
        <p:nvCxnSpPr>
          <p:cNvPr id="562" name="Google Shape;562;p37"/>
          <p:cNvCxnSpPr>
            <a:stCxn id="548" idx="3"/>
          </p:cNvCxnSpPr>
          <p:nvPr/>
        </p:nvCxnSpPr>
        <p:spPr>
          <a:xfrm>
            <a:off x="3633300" y="2286000"/>
            <a:ext cx="1143000" cy="0"/>
          </a:xfrm>
          <a:prstGeom prst="straightConnector1">
            <a:avLst/>
          </a:prstGeom>
          <a:noFill/>
          <a:ln cap="flat" cmpd="sng" w="9525">
            <a:solidFill>
              <a:schemeClr val="dk2"/>
            </a:solidFill>
            <a:prstDash val="solid"/>
            <a:round/>
            <a:headEnd len="med" w="med" type="none"/>
            <a:tailEnd len="med" w="med" type="triangle"/>
          </a:ln>
        </p:spPr>
      </p:cxnSp>
      <p:cxnSp>
        <p:nvCxnSpPr>
          <p:cNvPr id="563" name="Google Shape;563;p37"/>
          <p:cNvCxnSpPr>
            <a:stCxn id="549" idx="3"/>
          </p:cNvCxnSpPr>
          <p:nvPr/>
        </p:nvCxnSpPr>
        <p:spPr>
          <a:xfrm>
            <a:off x="3861900" y="2667000"/>
            <a:ext cx="1143000" cy="0"/>
          </a:xfrm>
          <a:prstGeom prst="straightConnector1">
            <a:avLst/>
          </a:prstGeom>
          <a:noFill/>
          <a:ln cap="flat" cmpd="sng" w="9525">
            <a:solidFill>
              <a:schemeClr val="dk2"/>
            </a:solidFill>
            <a:prstDash val="solid"/>
            <a:round/>
            <a:headEnd len="med" w="med" type="none"/>
            <a:tailEnd len="med" w="med" type="triangle"/>
          </a:ln>
        </p:spPr>
      </p:cxnSp>
      <p:cxnSp>
        <p:nvCxnSpPr>
          <p:cNvPr id="564" name="Google Shape;564;p37"/>
          <p:cNvCxnSpPr/>
          <p:nvPr/>
        </p:nvCxnSpPr>
        <p:spPr>
          <a:xfrm>
            <a:off x="3938050" y="3047875"/>
            <a:ext cx="1219200" cy="0"/>
          </a:xfrm>
          <a:prstGeom prst="straightConnector1">
            <a:avLst/>
          </a:prstGeom>
          <a:noFill/>
          <a:ln cap="flat" cmpd="sng" w="9525">
            <a:solidFill>
              <a:schemeClr val="dk2"/>
            </a:solidFill>
            <a:prstDash val="solid"/>
            <a:round/>
            <a:headEnd len="med" w="med" type="none"/>
            <a:tailEnd len="med" w="med" type="triangle"/>
          </a:ln>
        </p:spPr>
      </p:cxnSp>
      <p:cxnSp>
        <p:nvCxnSpPr>
          <p:cNvPr id="565" name="Google Shape;565;p37"/>
          <p:cNvCxnSpPr>
            <a:stCxn id="551" idx="3"/>
          </p:cNvCxnSpPr>
          <p:nvPr/>
        </p:nvCxnSpPr>
        <p:spPr>
          <a:xfrm>
            <a:off x="4014300" y="3429000"/>
            <a:ext cx="1295400" cy="0"/>
          </a:xfrm>
          <a:prstGeom prst="straightConnector1">
            <a:avLst/>
          </a:prstGeom>
          <a:noFill/>
          <a:ln cap="flat" cmpd="sng" w="9525">
            <a:solidFill>
              <a:schemeClr val="dk2"/>
            </a:solidFill>
            <a:prstDash val="solid"/>
            <a:round/>
            <a:headEnd len="med" w="med" type="none"/>
            <a:tailEnd len="med" w="med" type="triangle"/>
          </a:ln>
        </p:spPr>
      </p:cxnSp>
      <p:cxnSp>
        <p:nvCxnSpPr>
          <p:cNvPr id="566" name="Google Shape;566;p37"/>
          <p:cNvCxnSpPr>
            <a:stCxn id="553" idx="3"/>
          </p:cNvCxnSpPr>
          <p:nvPr/>
        </p:nvCxnSpPr>
        <p:spPr>
          <a:xfrm>
            <a:off x="4395300" y="3810000"/>
            <a:ext cx="990600" cy="0"/>
          </a:xfrm>
          <a:prstGeom prst="straightConnector1">
            <a:avLst/>
          </a:prstGeom>
          <a:noFill/>
          <a:ln cap="flat" cmpd="sng" w="9525">
            <a:solidFill>
              <a:schemeClr val="dk2"/>
            </a:solidFill>
            <a:prstDash val="solid"/>
            <a:round/>
            <a:headEnd len="med" w="med" type="none"/>
            <a:tailEnd len="med" w="med" type="triangle"/>
          </a:ln>
        </p:spPr>
      </p:cxnSp>
      <p:cxnSp>
        <p:nvCxnSpPr>
          <p:cNvPr id="567" name="Google Shape;567;p37"/>
          <p:cNvCxnSpPr>
            <a:stCxn id="552" idx="3"/>
          </p:cNvCxnSpPr>
          <p:nvPr/>
        </p:nvCxnSpPr>
        <p:spPr>
          <a:xfrm>
            <a:off x="4014300" y="4191000"/>
            <a:ext cx="1447800" cy="0"/>
          </a:xfrm>
          <a:prstGeom prst="straightConnector1">
            <a:avLst/>
          </a:prstGeom>
          <a:noFill/>
          <a:ln cap="flat" cmpd="sng" w="9525">
            <a:solidFill>
              <a:schemeClr val="dk2"/>
            </a:solidFill>
            <a:prstDash val="solid"/>
            <a:round/>
            <a:headEnd len="med" w="med" type="none"/>
            <a:tailEnd len="med" w="med" type="triangle"/>
          </a:ln>
        </p:spPr>
      </p:cxnSp>
      <p:sp>
        <p:nvSpPr>
          <p:cNvPr id="561" name="Google Shape;561;p37"/>
          <p:cNvSpPr txBox="1"/>
          <p:nvPr/>
        </p:nvSpPr>
        <p:spPr>
          <a:xfrm>
            <a:off x="4673400" y="1752600"/>
            <a:ext cx="12459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568" name="Google Shape;568;p37"/>
          <p:cNvSpPr txBox="1"/>
          <p:nvPr/>
        </p:nvSpPr>
        <p:spPr>
          <a:xfrm>
            <a:off x="4902000" y="21336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69" name="Google Shape;569;p37"/>
          <p:cNvSpPr txBox="1"/>
          <p:nvPr/>
        </p:nvSpPr>
        <p:spPr>
          <a:xfrm>
            <a:off x="5130600" y="25146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0" name="Google Shape;570;p37"/>
          <p:cNvSpPr txBox="1"/>
          <p:nvPr/>
        </p:nvSpPr>
        <p:spPr>
          <a:xfrm>
            <a:off x="5359200" y="28956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1" name="Google Shape;571;p37"/>
          <p:cNvSpPr txBox="1"/>
          <p:nvPr/>
        </p:nvSpPr>
        <p:spPr>
          <a:xfrm>
            <a:off x="5587800" y="32766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2" name="Google Shape;572;p37"/>
          <p:cNvSpPr txBox="1"/>
          <p:nvPr/>
        </p:nvSpPr>
        <p:spPr>
          <a:xfrm>
            <a:off x="5587800" y="40386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3" name="Google Shape;573;p37"/>
          <p:cNvSpPr txBox="1"/>
          <p:nvPr/>
        </p:nvSpPr>
        <p:spPr>
          <a:xfrm>
            <a:off x="5816400" y="3657600"/>
            <a:ext cx="10935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574" name="Google Shape;574;p37"/>
          <p:cNvCxnSpPr>
            <a:endCxn id="568" idx="1"/>
          </p:cNvCxnSpPr>
          <p:nvPr/>
        </p:nvCxnSpPr>
        <p:spPr>
          <a:xfrm flipH="1" rot="-5400000">
            <a:off x="4716600" y="2100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575" name="Google Shape;575;p37"/>
          <p:cNvCxnSpPr>
            <a:endCxn id="569" idx="1"/>
          </p:cNvCxnSpPr>
          <p:nvPr/>
        </p:nvCxnSpPr>
        <p:spPr>
          <a:xfrm flipH="1" rot="-5400000">
            <a:off x="4938750" y="2475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576" name="Google Shape;576;p37"/>
          <p:cNvCxnSpPr>
            <a:endCxn id="570" idx="1"/>
          </p:cNvCxnSpPr>
          <p:nvPr/>
        </p:nvCxnSpPr>
        <p:spPr>
          <a:xfrm flipH="1" rot="-5400000">
            <a:off x="5170500" y="2859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577" name="Google Shape;577;p37"/>
          <p:cNvCxnSpPr>
            <a:endCxn id="571" idx="1"/>
          </p:cNvCxnSpPr>
          <p:nvPr/>
        </p:nvCxnSpPr>
        <p:spPr>
          <a:xfrm flipH="1" rot="-5400000">
            <a:off x="5407200" y="3248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578" name="Google Shape;578;p37"/>
          <p:cNvCxnSpPr>
            <a:endCxn id="573" idx="1"/>
          </p:cNvCxnSpPr>
          <p:nvPr/>
        </p:nvCxnSpPr>
        <p:spPr>
          <a:xfrm flipH="1" rot="-5400000">
            <a:off x="5629350" y="3622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579" name="Google Shape;579;p37"/>
          <p:cNvCxnSpPr>
            <a:endCxn id="572" idx="1"/>
          </p:cNvCxnSpPr>
          <p:nvPr/>
        </p:nvCxnSpPr>
        <p:spPr>
          <a:xfrm flipH="1" rot="-5400000">
            <a:off x="5031000" y="3634200"/>
            <a:ext cx="977100" cy="136500"/>
          </a:xfrm>
          <a:prstGeom prst="curvedConnector2">
            <a:avLst/>
          </a:prstGeom>
          <a:noFill/>
          <a:ln cap="flat" cmpd="sng" w="19050">
            <a:solidFill>
              <a:schemeClr val="dk2"/>
            </a:solidFill>
            <a:prstDash val="solid"/>
            <a:round/>
            <a:headEnd len="med" w="med" type="none"/>
            <a:tailEnd len="med" w="med" type="none"/>
          </a:ln>
        </p:spPr>
      </p:cxnSp>
      <p:sp>
        <p:nvSpPr>
          <p:cNvPr id="580" name="Google Shape;580;p37"/>
          <p:cNvSpPr txBox="1"/>
          <p:nvPr/>
        </p:nvSpPr>
        <p:spPr>
          <a:xfrm>
            <a:off x="2438400" y="1219200"/>
            <a:ext cx="13473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DOM tree</a:t>
            </a:r>
            <a:endParaRPr i="1" sz="1800">
              <a:latin typeface="Droid Serif"/>
              <a:ea typeface="Droid Serif"/>
              <a:cs typeface="Droid Serif"/>
              <a:sym typeface="Droid Serif"/>
            </a:endParaRPr>
          </a:p>
        </p:txBody>
      </p:sp>
      <p:sp>
        <p:nvSpPr>
          <p:cNvPr id="581" name="Google Shape;581;p37"/>
          <p:cNvSpPr txBox="1"/>
          <p:nvPr/>
        </p:nvSpPr>
        <p:spPr>
          <a:xfrm>
            <a:off x="4267200" y="121920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layout tree</a:t>
            </a:r>
            <a:endParaRPr i="1" sz="1800">
              <a:latin typeface="Droid Serif"/>
              <a:ea typeface="Droid Serif"/>
              <a:cs typeface="Droid Serif"/>
              <a:sym typeface="Droid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88" name="Google Shape;588;p38"/>
          <p:cNvSpPr txBox="1"/>
          <p:nvPr/>
        </p:nvSpPr>
        <p:spPr>
          <a:xfrm>
            <a:off x="381000" y="1219200"/>
            <a:ext cx="76962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DOM nodes are </a:t>
            </a:r>
            <a:r>
              <a:rPr b="1" i="1" lang="en" sz="1800">
                <a:latin typeface="Droid Serif"/>
                <a:ea typeface="Droid Serif"/>
                <a:cs typeface="Droid Serif"/>
                <a:sym typeface="Droid Serif"/>
              </a:rPr>
              <a:t>mostly</a:t>
            </a:r>
            <a:r>
              <a:rPr b="1" i="1" lang="en" sz="1800">
                <a:latin typeface="Droid Serif"/>
                <a:ea typeface="Droid Serif"/>
                <a:cs typeface="Droid Serif"/>
                <a:sym typeface="Droid Serif"/>
              </a:rPr>
              <a:t> </a:t>
            </a:r>
            <a:r>
              <a:rPr i="1" lang="en" sz="1800">
                <a:latin typeface="Droid Serif"/>
                <a:ea typeface="Droid Serif"/>
                <a:cs typeface="Droid Serif"/>
                <a:sym typeface="Droid Serif"/>
              </a:rPr>
              <a:t>1:1 with layout objects, with some exceptions.</a:t>
            </a:r>
            <a:endParaRPr i="1" sz="1800">
              <a:latin typeface="Droid Serif"/>
              <a:ea typeface="Droid Serif"/>
              <a:cs typeface="Droid Serif"/>
              <a:sym typeface="Droid Serif"/>
            </a:endParaRPr>
          </a:p>
        </p:txBody>
      </p:sp>
      <p:sp>
        <p:nvSpPr>
          <p:cNvPr id="589" name="Google Shape;589;p38"/>
          <p:cNvSpPr txBox="1"/>
          <p:nvPr/>
        </p:nvSpPr>
        <p:spPr>
          <a:xfrm>
            <a:off x="6248400" y="1752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&lt;div&gt;</a:t>
            </a:r>
            <a:endParaRPr>
              <a:solidFill>
                <a:srgbClr val="0000FF"/>
              </a:solidFill>
              <a:latin typeface="Droid Sans"/>
              <a:ea typeface="Droid Sans"/>
              <a:cs typeface="Droid Sans"/>
              <a:sym typeface="Droid Sans"/>
            </a:endParaRPr>
          </a:p>
        </p:txBody>
      </p:sp>
      <p:sp>
        <p:nvSpPr>
          <p:cNvPr id="590" name="Google Shape;590;p38"/>
          <p:cNvSpPr txBox="1"/>
          <p:nvPr/>
        </p:nvSpPr>
        <p:spPr>
          <a:xfrm>
            <a:off x="6858000" y="1905000"/>
            <a:ext cx="1524000" cy="685800"/>
          </a:xfrm>
          <a:prstGeom prst="rect">
            <a:avLst/>
          </a:prstGeom>
          <a:solidFill>
            <a:srgbClr val="FFF2CC"/>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a:t>
            </a:r>
            <a:r>
              <a:rPr b="1" lang="en" sz="1200">
                <a:latin typeface="Consolas"/>
                <a:ea typeface="Consolas"/>
                <a:cs typeface="Consolas"/>
                <a:sym typeface="Consolas"/>
              </a:rPr>
              <a:t>display: none</a:t>
            </a:r>
            <a:endParaRPr b="1"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91" name="Google Shape;591;p38"/>
          <p:cNvCxnSpPr/>
          <p:nvPr/>
        </p:nvCxnSpPr>
        <p:spPr>
          <a:xfrm rot="5400000">
            <a:off x="7658100" y="2476500"/>
            <a:ext cx="533400" cy="3048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592" name="Google Shape;592;p38"/>
          <p:cNvSpPr txBox="1"/>
          <p:nvPr/>
        </p:nvSpPr>
        <p:spPr>
          <a:xfrm>
            <a:off x="7010400" y="2819400"/>
            <a:ext cx="167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 LayoutObject!</a:t>
            </a:r>
            <a:endParaRPr i="1">
              <a:latin typeface="Droid Serif"/>
              <a:ea typeface="Droid Serif"/>
              <a:cs typeface="Droid Serif"/>
              <a:sym typeface="Droid Serif"/>
            </a:endParaRPr>
          </a:p>
        </p:txBody>
      </p:sp>
      <p:grpSp>
        <p:nvGrpSpPr>
          <p:cNvPr id="593" name="Google Shape;593;p38"/>
          <p:cNvGrpSpPr/>
          <p:nvPr/>
        </p:nvGrpSpPr>
        <p:grpSpPr>
          <a:xfrm>
            <a:off x="761400" y="3630000"/>
            <a:ext cx="7696200" cy="1447800"/>
            <a:chOff x="761400" y="3630000"/>
            <a:chExt cx="7696200" cy="1447800"/>
          </a:xfrm>
        </p:grpSpPr>
        <p:cxnSp>
          <p:nvCxnSpPr>
            <p:cNvPr id="594" name="Google Shape;594;p38"/>
            <p:cNvCxnSpPr/>
            <p:nvPr/>
          </p:nvCxnSpPr>
          <p:spPr>
            <a:xfrm>
              <a:off x="2666400" y="3858600"/>
              <a:ext cx="914400" cy="600"/>
            </a:xfrm>
            <a:prstGeom prst="curvedConnector3">
              <a:avLst>
                <a:gd fmla="val 50000" name="adj1"/>
              </a:avLst>
            </a:prstGeom>
            <a:noFill/>
            <a:ln cap="flat" cmpd="sng" w="19050">
              <a:solidFill>
                <a:schemeClr val="dk2"/>
              </a:solidFill>
              <a:prstDash val="solid"/>
              <a:round/>
              <a:headEnd len="med" w="med" type="none"/>
              <a:tailEnd len="med" w="med" type="triangle"/>
            </a:ln>
          </p:spPr>
        </p:cxnSp>
        <p:cxnSp>
          <p:nvCxnSpPr>
            <p:cNvPr id="595" name="Google Shape;595;p38"/>
            <p:cNvCxnSpPr/>
            <p:nvPr/>
          </p:nvCxnSpPr>
          <p:spPr>
            <a:xfrm>
              <a:off x="2971200" y="4087200"/>
              <a:ext cx="979500" cy="7695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596" name="Google Shape;596;p38"/>
            <p:cNvSpPr txBox="1"/>
            <p:nvPr/>
          </p:nvSpPr>
          <p:spPr>
            <a:xfrm>
              <a:off x="3961800" y="45444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LayoutInline SPAN</a:t>
              </a:r>
              <a:endParaRPr>
                <a:latin typeface="Droid Sans"/>
                <a:ea typeface="Droid Sans"/>
                <a:cs typeface="Droid Sans"/>
                <a:sym typeface="Droid Sans"/>
              </a:endParaRPr>
            </a:p>
          </p:txBody>
        </p:sp>
        <p:sp>
          <p:nvSpPr>
            <p:cNvPr id="597" name="Google Shape;597;p38"/>
            <p:cNvSpPr txBox="1"/>
            <p:nvPr/>
          </p:nvSpPr>
          <p:spPr>
            <a:xfrm>
              <a:off x="761400" y="3630000"/>
              <a:ext cx="2362200" cy="609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&lt;div&gt; </a:t>
              </a:r>
              <a:r>
                <a:rPr lang="en">
                  <a:solidFill>
                    <a:srgbClr val="999999"/>
                  </a:solidFill>
                  <a:latin typeface="Consolas"/>
                  <a:ea typeface="Consolas"/>
                  <a:cs typeface="Consolas"/>
                  <a:sym typeface="Consolas"/>
                </a:rPr>
                <a:t>block</a:t>
              </a:r>
              <a:r>
                <a:rPr lang="en">
                  <a:solidFill>
                    <a:srgbClr val="0000FF"/>
                  </a:solidFill>
                  <a:latin typeface="Consolas"/>
                  <a:ea typeface="Consolas"/>
                  <a:cs typeface="Consolas"/>
                  <a:sym typeface="Consolas"/>
                </a:rPr>
                <a:t> &lt;/div&gt;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&lt;span&gt; </a:t>
              </a:r>
              <a:r>
                <a:rPr lang="en">
                  <a:solidFill>
                    <a:srgbClr val="999999"/>
                  </a:solidFill>
                  <a:latin typeface="Consolas"/>
                  <a:ea typeface="Consolas"/>
                  <a:cs typeface="Consolas"/>
                  <a:sym typeface="Consolas"/>
                </a:rPr>
                <a:t>inline</a:t>
              </a:r>
              <a:r>
                <a:rPr lang="en">
                  <a:latin typeface="Consolas"/>
                  <a:ea typeface="Consolas"/>
                  <a:cs typeface="Consolas"/>
                  <a:sym typeface="Consolas"/>
                </a:rPr>
                <a:t> </a:t>
              </a:r>
              <a:r>
                <a:rPr lang="en">
                  <a:solidFill>
                    <a:srgbClr val="0000FF"/>
                  </a:solidFill>
                  <a:latin typeface="Consolas"/>
                  <a:ea typeface="Consolas"/>
                  <a:cs typeface="Consolas"/>
                  <a:sym typeface="Consolas"/>
                </a:rPr>
                <a:t>&lt;/span&gt;</a:t>
              </a:r>
              <a:endParaRPr>
                <a:solidFill>
                  <a:srgbClr val="0000FF"/>
                </a:solidFill>
                <a:latin typeface="Consolas"/>
                <a:ea typeface="Consolas"/>
                <a:cs typeface="Consolas"/>
                <a:sym typeface="Consolas"/>
              </a:endParaRPr>
            </a:p>
          </p:txBody>
        </p:sp>
        <p:sp>
          <p:nvSpPr>
            <p:cNvPr id="598" name="Google Shape;598;p38"/>
            <p:cNvSpPr txBox="1"/>
            <p:nvPr/>
          </p:nvSpPr>
          <p:spPr>
            <a:xfrm>
              <a:off x="3580800" y="3630000"/>
              <a:ext cx="24384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 DIV</a:t>
              </a:r>
              <a:endParaRPr>
                <a:latin typeface="Droid Sans"/>
                <a:ea typeface="Droid Sans"/>
                <a:cs typeface="Droid Sans"/>
                <a:sym typeface="Droid Sans"/>
              </a:endParaRPr>
            </a:p>
          </p:txBody>
        </p:sp>
        <p:sp>
          <p:nvSpPr>
            <p:cNvPr id="599" name="Google Shape;599;p38"/>
            <p:cNvSpPr txBox="1"/>
            <p:nvPr/>
          </p:nvSpPr>
          <p:spPr>
            <a:xfrm>
              <a:off x="3580800" y="4087200"/>
              <a:ext cx="24384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 (</a:t>
              </a:r>
              <a:r>
                <a:rPr b="1" lang="en">
                  <a:latin typeface="Droid Sans"/>
                  <a:ea typeface="Droid Sans"/>
                  <a:cs typeface="Droid Sans"/>
                  <a:sym typeface="Droid Sans"/>
                </a:rPr>
                <a:t>anonymous</a:t>
              </a:r>
              <a:r>
                <a:rPr lang="en">
                  <a:latin typeface="Droid Sans"/>
                  <a:ea typeface="Droid Sans"/>
                  <a:cs typeface="Droid Sans"/>
                  <a:sym typeface="Droid Sans"/>
                </a:rPr>
                <a:t>)</a:t>
              </a:r>
              <a:endParaRPr>
                <a:latin typeface="Droid Sans"/>
                <a:ea typeface="Droid Sans"/>
                <a:cs typeface="Droid Sans"/>
                <a:sym typeface="Droid Sans"/>
              </a:endParaRPr>
            </a:p>
          </p:txBody>
        </p:sp>
        <p:cxnSp>
          <p:nvCxnSpPr>
            <p:cNvPr id="600" name="Google Shape;600;p38"/>
            <p:cNvCxnSpPr/>
            <p:nvPr/>
          </p:nvCxnSpPr>
          <p:spPr>
            <a:xfrm flipH="1" rot="-5400000">
              <a:off x="3769950" y="4509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601" name="Google Shape;601;p38"/>
            <p:cNvCxnSpPr>
              <a:stCxn id="599" idx="3"/>
              <a:endCxn id="602" idx="1"/>
            </p:cNvCxnSpPr>
            <p:nvPr/>
          </p:nvCxnSpPr>
          <p:spPr>
            <a:xfrm>
              <a:off x="6019200" y="4277700"/>
              <a:ext cx="762000" cy="6225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602" name="Google Shape;602;p38"/>
            <p:cNvSpPr txBox="1"/>
            <p:nvPr/>
          </p:nvSpPr>
          <p:spPr>
            <a:xfrm>
              <a:off x="6781200" y="4722600"/>
              <a:ext cx="167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 DOM node!</a:t>
              </a:r>
              <a:endParaRPr i="1">
                <a:latin typeface="Droid Serif"/>
                <a:ea typeface="Droid Serif"/>
                <a:cs typeface="Droid Serif"/>
                <a:sym typeface="Droid Serif"/>
              </a:endParaRPr>
            </a:p>
          </p:txBody>
        </p:sp>
      </p:grpSp>
      <p:sp>
        <p:nvSpPr>
          <p:cNvPr id="603" name="Google Shape;603;p38"/>
          <p:cNvSpPr txBox="1"/>
          <p:nvPr/>
        </p:nvSpPr>
        <p:spPr>
          <a:xfrm>
            <a:off x="2178900" y="2532850"/>
            <a:ext cx="3186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LayoutInline</a:t>
            </a:r>
            <a:r>
              <a:rPr lang="en">
                <a:latin typeface="Consolas"/>
                <a:ea typeface="Consolas"/>
                <a:cs typeface="Consolas"/>
                <a:sym typeface="Consolas"/>
              </a:rPr>
              <a:t> {&lt;pseudo:before&gt;}</a:t>
            </a:r>
            <a:endParaRPr>
              <a:latin typeface="Consolas"/>
              <a:ea typeface="Consolas"/>
              <a:cs typeface="Consolas"/>
              <a:sym typeface="Consolas"/>
            </a:endParaRPr>
          </a:p>
        </p:txBody>
      </p:sp>
      <p:cxnSp>
        <p:nvCxnSpPr>
          <p:cNvPr id="604" name="Google Shape;604;p38"/>
          <p:cNvCxnSpPr/>
          <p:nvPr/>
        </p:nvCxnSpPr>
        <p:spPr>
          <a:xfrm>
            <a:off x="2331300" y="2228050"/>
            <a:ext cx="0" cy="304800"/>
          </a:xfrm>
          <a:prstGeom prst="straightConnector1">
            <a:avLst/>
          </a:prstGeom>
          <a:noFill/>
          <a:ln cap="flat" cmpd="sng" w="19050">
            <a:solidFill>
              <a:srgbClr val="595959"/>
            </a:solidFill>
            <a:prstDash val="solid"/>
            <a:round/>
            <a:headEnd len="med" w="med" type="none"/>
            <a:tailEnd len="med" w="med" type="triangle"/>
          </a:ln>
        </p:spPr>
      </p:cxnSp>
      <p:sp>
        <p:nvSpPr>
          <p:cNvPr id="605" name="Google Shape;605;p38"/>
          <p:cNvSpPr txBox="1"/>
          <p:nvPr/>
        </p:nvSpPr>
        <p:spPr>
          <a:xfrm>
            <a:off x="1874100" y="1847050"/>
            <a:ext cx="3352800" cy="420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p</a:t>
            </a:r>
            <a:r>
              <a:rPr b="1" lang="en">
                <a:solidFill>
                  <a:srgbClr val="980000"/>
                </a:solidFill>
                <a:latin typeface="Consolas"/>
                <a:ea typeface="Consolas"/>
                <a:cs typeface="Consolas"/>
                <a:sym typeface="Consolas"/>
              </a:rPr>
              <a:t>::before</a:t>
            </a:r>
            <a:r>
              <a:rPr lang="en">
                <a:latin typeface="Consolas"/>
                <a:ea typeface="Consolas"/>
                <a:cs typeface="Consolas"/>
                <a:sym typeface="Consolas"/>
              </a:rPr>
              <a:t> </a:t>
            </a:r>
            <a:r>
              <a:rPr lang="en">
                <a:solidFill>
                  <a:srgbClr val="0000FF"/>
                </a:solidFill>
                <a:latin typeface="Consolas"/>
                <a:ea typeface="Consolas"/>
                <a:cs typeface="Consolas"/>
                <a:sym typeface="Consolas"/>
              </a:rPr>
              <a:t>{</a:t>
            </a:r>
            <a:r>
              <a:rPr lang="en">
                <a:latin typeface="Consolas"/>
                <a:ea typeface="Consolas"/>
                <a:cs typeface="Consolas"/>
                <a:sym typeface="Consolas"/>
              </a:rPr>
              <a:t> content: "danger" </a:t>
            </a:r>
            <a:r>
              <a:rPr lang="en">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606" name="Google Shape;606;p38"/>
          <p:cNvSpPr txBox="1"/>
          <p:nvPr/>
        </p:nvSpPr>
        <p:spPr>
          <a:xfrm>
            <a:off x="273900" y="2228050"/>
            <a:ext cx="14478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 DOM node!</a:t>
            </a:r>
            <a:endParaRPr i="1">
              <a:latin typeface="Droid Serif"/>
              <a:ea typeface="Droid Serif"/>
              <a:cs typeface="Droid Serif"/>
              <a:sym typeface="Droid Serif"/>
            </a:endParaRPr>
          </a:p>
        </p:txBody>
      </p:sp>
      <p:cxnSp>
        <p:nvCxnSpPr>
          <p:cNvPr id="607" name="Google Shape;607;p38"/>
          <p:cNvCxnSpPr>
            <a:stCxn id="603" idx="1"/>
          </p:cNvCxnSpPr>
          <p:nvPr/>
        </p:nvCxnSpPr>
        <p:spPr>
          <a:xfrm rot="10800000">
            <a:off x="1618500" y="2429650"/>
            <a:ext cx="560400" cy="293700"/>
          </a:xfrm>
          <a:prstGeom prst="curvedConnector3">
            <a:avLst>
              <a:gd fmla="val 50000" name="adj1"/>
            </a:avLst>
          </a:prstGeom>
          <a:noFill/>
          <a:ln cap="flat" cmpd="sng" w="19050">
            <a:solidFill>
              <a:srgbClr val="595959"/>
            </a:solidFill>
            <a:prstDash val="dash"/>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9"/>
          <p:cNvSpPr/>
          <p:nvPr/>
        </p:nvSpPr>
        <p:spPr>
          <a:xfrm>
            <a:off x="1752600" y="1524000"/>
            <a:ext cx="533400" cy="33528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615" name="Google Shape;615;p39"/>
          <p:cNvSpPr txBox="1"/>
          <p:nvPr/>
        </p:nvSpPr>
        <p:spPr>
          <a:xfrm>
            <a:off x="506700" y="1828800"/>
            <a:ext cx="14334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616" name="Google Shape;616;p39"/>
          <p:cNvSpPr txBox="1"/>
          <p:nvPr/>
        </p:nvSpPr>
        <p:spPr>
          <a:xfrm>
            <a:off x="735300" y="2209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7" name="Google Shape;617;p39"/>
          <p:cNvSpPr txBox="1"/>
          <p:nvPr/>
        </p:nvSpPr>
        <p:spPr>
          <a:xfrm>
            <a:off x="963900" y="2590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8" name="Google Shape;618;p39"/>
          <p:cNvSpPr txBox="1"/>
          <p:nvPr/>
        </p:nvSpPr>
        <p:spPr>
          <a:xfrm>
            <a:off x="1192500" y="2971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9" name="Google Shape;619;p39"/>
          <p:cNvSpPr txBox="1"/>
          <p:nvPr/>
        </p:nvSpPr>
        <p:spPr>
          <a:xfrm>
            <a:off x="1421100" y="3352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20" name="Google Shape;620;p39"/>
          <p:cNvSpPr txBox="1"/>
          <p:nvPr/>
        </p:nvSpPr>
        <p:spPr>
          <a:xfrm>
            <a:off x="1421100" y="4114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21" name="Google Shape;621;p39"/>
          <p:cNvSpPr txBox="1"/>
          <p:nvPr/>
        </p:nvSpPr>
        <p:spPr>
          <a:xfrm>
            <a:off x="1649700" y="3733800"/>
            <a:ext cx="10935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622" name="Google Shape;622;p39"/>
          <p:cNvCxnSpPr>
            <a:endCxn id="616" idx="1"/>
          </p:cNvCxnSpPr>
          <p:nvPr/>
        </p:nvCxnSpPr>
        <p:spPr>
          <a:xfrm flipH="1" rot="-5400000">
            <a:off x="549900" y="21768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623" name="Google Shape;623;p39"/>
          <p:cNvCxnSpPr>
            <a:endCxn id="617" idx="1"/>
          </p:cNvCxnSpPr>
          <p:nvPr/>
        </p:nvCxnSpPr>
        <p:spPr>
          <a:xfrm flipH="1" rot="-5400000">
            <a:off x="772050" y="25513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624" name="Google Shape;624;p39"/>
          <p:cNvCxnSpPr>
            <a:endCxn id="618" idx="1"/>
          </p:cNvCxnSpPr>
          <p:nvPr/>
        </p:nvCxnSpPr>
        <p:spPr>
          <a:xfrm flipH="1" rot="-5400000">
            <a:off x="1003800" y="29355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625" name="Google Shape;625;p39"/>
          <p:cNvCxnSpPr>
            <a:endCxn id="619" idx="1"/>
          </p:cNvCxnSpPr>
          <p:nvPr/>
        </p:nvCxnSpPr>
        <p:spPr>
          <a:xfrm flipH="1" rot="-5400000">
            <a:off x="1240500" y="33246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626" name="Google Shape;626;p39"/>
          <p:cNvCxnSpPr>
            <a:endCxn id="621" idx="1"/>
          </p:cNvCxnSpPr>
          <p:nvPr/>
        </p:nvCxnSpPr>
        <p:spPr>
          <a:xfrm flipH="1" rot="-5400000">
            <a:off x="1462650" y="36991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627" name="Google Shape;627;p39"/>
          <p:cNvCxnSpPr>
            <a:endCxn id="620" idx="1"/>
          </p:cNvCxnSpPr>
          <p:nvPr/>
        </p:nvCxnSpPr>
        <p:spPr>
          <a:xfrm flipH="1" rot="-5400000">
            <a:off x="864300" y="3710400"/>
            <a:ext cx="977100" cy="136500"/>
          </a:xfrm>
          <a:prstGeom prst="curvedConnector2">
            <a:avLst/>
          </a:prstGeom>
          <a:noFill/>
          <a:ln cap="flat" cmpd="sng" w="19050">
            <a:solidFill>
              <a:schemeClr val="dk2"/>
            </a:solidFill>
            <a:prstDash val="solid"/>
            <a:round/>
            <a:headEnd len="med" w="med" type="none"/>
            <a:tailEnd len="med" w="med" type="none"/>
          </a:ln>
        </p:spPr>
      </p:cxnSp>
      <p:sp>
        <p:nvSpPr>
          <p:cNvPr id="628" name="Google Shape;628;p39"/>
          <p:cNvSpPr txBox="1"/>
          <p:nvPr/>
        </p:nvSpPr>
        <p:spPr>
          <a:xfrm>
            <a:off x="312600" y="1133100"/>
            <a:ext cx="38784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LocalFrameView::</a:t>
            </a:r>
            <a:r>
              <a:rPr b="1" lang="en" sz="1800">
                <a:latin typeface="Consolas"/>
                <a:ea typeface="Consolas"/>
                <a:cs typeface="Consolas"/>
                <a:sym typeface="Consolas"/>
              </a:rPr>
              <a:t>UpdateLayout</a:t>
            </a:r>
            <a:endParaRPr b="1" sz="1800">
              <a:solidFill>
                <a:srgbClr val="0000FF"/>
              </a:solidFill>
              <a:latin typeface="Consolas"/>
              <a:ea typeface="Consolas"/>
              <a:cs typeface="Consolas"/>
              <a:sym typeface="Consolas"/>
            </a:endParaRPr>
          </a:p>
        </p:txBody>
      </p:sp>
      <p:sp>
        <p:nvSpPr>
          <p:cNvPr id="629" name="Google Shape;629;p39"/>
          <p:cNvSpPr txBox="1"/>
          <p:nvPr/>
        </p:nvSpPr>
        <p:spPr>
          <a:xfrm>
            <a:off x="405300" y="436920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layout tree</a:t>
            </a:r>
            <a:endParaRPr i="1" sz="1800">
              <a:latin typeface="Droid Serif"/>
              <a:ea typeface="Droid Serif"/>
              <a:cs typeface="Droid Serif"/>
              <a:sym typeface="Droid Serif"/>
            </a:endParaRPr>
          </a:p>
        </p:txBody>
      </p:sp>
      <p:sp>
        <p:nvSpPr>
          <p:cNvPr id="630" name="Google Shape;630;p39"/>
          <p:cNvSpPr txBox="1"/>
          <p:nvPr/>
        </p:nvSpPr>
        <p:spPr>
          <a:xfrm>
            <a:off x="3175800" y="1971300"/>
            <a:ext cx="36060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LayoutObject::</a:t>
            </a:r>
            <a:r>
              <a:rPr b="1" lang="en" sz="1800">
                <a:latin typeface="Consolas"/>
                <a:ea typeface="Consolas"/>
                <a:cs typeface="Consolas"/>
                <a:sym typeface="Consolas"/>
              </a:rPr>
              <a:t>UpdateLayout</a:t>
            </a:r>
            <a:endParaRPr b="1" sz="1800">
              <a:solidFill>
                <a:srgbClr val="0000FF"/>
              </a:solidFill>
              <a:latin typeface="Consolas"/>
              <a:ea typeface="Consolas"/>
              <a:cs typeface="Consolas"/>
              <a:sym typeface="Consolas"/>
            </a:endParaRPr>
          </a:p>
        </p:txBody>
      </p:sp>
      <p:sp>
        <p:nvSpPr>
          <p:cNvPr id="631" name="Google Shape;631;p39"/>
          <p:cNvSpPr txBox="1"/>
          <p:nvPr/>
        </p:nvSpPr>
        <p:spPr>
          <a:xfrm>
            <a:off x="3505200" y="2464200"/>
            <a:ext cx="4767000" cy="131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compute box bounds and overflow</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create line boxes</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add/remove scrollbars</a:t>
            </a:r>
            <a:endParaRPr i="1" sz="1800">
              <a:latin typeface="Droid Serif"/>
              <a:ea typeface="Droid Serif"/>
              <a:cs typeface="Droid Serif"/>
              <a:sym typeface="Droid Serif"/>
            </a:endParaRPr>
          </a:p>
        </p:txBody>
      </p:sp>
      <p:cxnSp>
        <p:nvCxnSpPr>
          <p:cNvPr id="632" name="Google Shape;632;p39"/>
          <p:cNvCxnSpPr/>
          <p:nvPr/>
        </p:nvCxnSpPr>
        <p:spPr>
          <a:xfrm>
            <a:off x="3581400" y="1600200"/>
            <a:ext cx="0" cy="381000"/>
          </a:xfrm>
          <a:prstGeom prst="straightConnector1">
            <a:avLst/>
          </a:prstGeom>
          <a:noFill/>
          <a:ln cap="flat" cmpd="sng" w="19050">
            <a:solidFill>
              <a:schemeClr val="dk2"/>
            </a:solidFill>
            <a:prstDash val="solid"/>
            <a:round/>
            <a:headEnd len="med" w="med" type="none"/>
            <a:tailEnd len="med" w="med" type="triangle"/>
          </a:ln>
        </p:spPr>
      </p:cxnSp>
      <p:sp>
        <p:nvSpPr>
          <p:cNvPr id="633" name="Google Shape;633;p39"/>
          <p:cNvSpPr txBox="1"/>
          <p:nvPr/>
        </p:nvSpPr>
        <p:spPr>
          <a:xfrm>
            <a:off x="3429000" y="4114800"/>
            <a:ext cx="5257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Layout</a:t>
            </a:r>
            <a:r>
              <a:rPr i="1" lang="en">
                <a:latin typeface="Droid Serif"/>
                <a:ea typeface="Droid Serif"/>
                <a:cs typeface="Droid Serif"/>
                <a:sym typeface="Droid Serif"/>
              </a:rPr>
              <a:t> (lifecycle stage) walks the </a:t>
            </a:r>
            <a:r>
              <a:rPr b="1" i="1" lang="en">
                <a:latin typeface="Droid Serif"/>
                <a:ea typeface="Droid Serif"/>
                <a:cs typeface="Droid Serif"/>
                <a:sym typeface="Droid Serif"/>
              </a:rPr>
              <a:t>layout tree</a:t>
            </a:r>
            <a:r>
              <a:rPr i="1" lang="en">
                <a:latin typeface="Droid Serif"/>
                <a:ea typeface="Droid Serif"/>
                <a:cs typeface="Droid Serif"/>
                <a:sym typeface="Droid Serif"/>
              </a:rPr>
              <a:t> filling in state describing the visual geometry of each </a:t>
            </a:r>
            <a:r>
              <a:rPr lang="en">
                <a:latin typeface="Consolas"/>
                <a:ea typeface="Consolas"/>
                <a:cs typeface="Consolas"/>
                <a:sym typeface="Consolas"/>
              </a:rPr>
              <a:t>LayoutObject</a:t>
            </a:r>
            <a:r>
              <a:rPr i="1" lang="en">
                <a:latin typeface="Droid Serif"/>
                <a:ea typeface="Droid Serif"/>
                <a:cs typeface="Droid Serif"/>
                <a:sym typeface="Droid Serif"/>
              </a:rPr>
              <a:t>.</a:t>
            </a:r>
            <a:endParaRPr i="1">
              <a:latin typeface="Droid Serif"/>
              <a:ea typeface="Droid Serif"/>
              <a:cs typeface="Droid Serif"/>
              <a:sym typeface="Droid Serif"/>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0"/>
          <p:cNvSpPr/>
          <p:nvPr/>
        </p:nvSpPr>
        <p:spPr>
          <a:xfrm>
            <a:off x="2514600" y="2667000"/>
            <a:ext cx="838200" cy="304800"/>
          </a:xfrm>
          <a:prstGeom prst="right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0"/>
          <p:cNvSpPr txBox="1"/>
          <p:nvPr/>
        </p:nvSpPr>
        <p:spPr>
          <a:xfrm>
            <a:off x="685800" y="1295400"/>
            <a:ext cx="2057400" cy="9144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640" name="Google Shape;640;p4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642" name="Google Shape;642;p40"/>
          <p:cNvSpPr/>
          <p:nvPr/>
        </p:nvSpPr>
        <p:spPr>
          <a:xfrm>
            <a:off x="1905000" y="1439300"/>
            <a:ext cx="454675" cy="313300"/>
          </a:xfrm>
          <a:custGeom>
            <a:rect b="b" l="l" r="r" t="t"/>
            <a:pathLst>
              <a:path extrusionOk="0" h="12532" w="18187">
                <a:moveTo>
                  <a:pt x="0" y="3388"/>
                </a:moveTo>
                <a:cubicBezTo>
                  <a:pt x="2822" y="2880"/>
                  <a:pt x="14111" y="-1184"/>
                  <a:pt x="16933" y="340"/>
                </a:cubicBezTo>
                <a:cubicBezTo>
                  <a:pt x="19755" y="1864"/>
                  <a:pt x="16933" y="10500"/>
                  <a:pt x="16933" y="12532"/>
                </a:cubicBezTo>
              </a:path>
            </a:pathLst>
          </a:custGeom>
          <a:noFill/>
          <a:ln cap="flat" cmpd="sng" w="19050">
            <a:solidFill>
              <a:srgbClr val="666666"/>
            </a:solidFill>
            <a:prstDash val="solid"/>
            <a:round/>
            <a:headEnd len="med" w="med" type="none"/>
            <a:tailEnd len="med" w="med" type="triangle"/>
          </a:ln>
        </p:spPr>
      </p:sp>
      <p:sp>
        <p:nvSpPr>
          <p:cNvPr id="643" name="Google Shape;643;p40"/>
          <p:cNvSpPr/>
          <p:nvPr/>
        </p:nvSpPr>
        <p:spPr>
          <a:xfrm>
            <a:off x="833660" y="1676400"/>
            <a:ext cx="233150" cy="313700"/>
          </a:xfrm>
          <a:custGeom>
            <a:rect b="b" l="l" r="r" t="t"/>
            <a:pathLst>
              <a:path extrusionOk="0" h="12548" w="9326">
                <a:moveTo>
                  <a:pt x="9326" y="9287"/>
                </a:moveTo>
                <a:cubicBezTo>
                  <a:pt x="7802" y="9771"/>
                  <a:pt x="1198" y="13740"/>
                  <a:pt x="182" y="12192"/>
                </a:cubicBezTo>
                <a:cubicBezTo>
                  <a:pt x="-834" y="10644"/>
                  <a:pt x="2722" y="2032"/>
                  <a:pt x="3230" y="0"/>
                </a:cubicBezTo>
              </a:path>
            </a:pathLst>
          </a:custGeom>
          <a:noFill/>
          <a:ln cap="flat" cmpd="sng" w="19050">
            <a:solidFill>
              <a:srgbClr val="666666"/>
            </a:solidFill>
            <a:prstDash val="solid"/>
            <a:round/>
            <a:headEnd len="med" w="med" type="none"/>
            <a:tailEnd len="med" w="med" type="triangle"/>
          </a:ln>
        </p:spPr>
      </p:sp>
      <p:sp>
        <p:nvSpPr>
          <p:cNvPr id="644" name="Google Shape;644;p40"/>
          <p:cNvSpPr txBox="1"/>
          <p:nvPr/>
        </p:nvSpPr>
        <p:spPr>
          <a:xfrm>
            <a:off x="3733800" y="3276600"/>
            <a:ext cx="2438400" cy="467100"/>
          </a:xfrm>
          <a:prstGeom prst="rect">
            <a:avLst/>
          </a:prstGeom>
          <a:solidFill>
            <a:srgbClr val="93C47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NGLayoutAlgorithm</a:t>
            </a:r>
            <a:endParaRPr b="1" sz="1800">
              <a:solidFill>
                <a:srgbClr val="0000FF"/>
              </a:solidFill>
              <a:latin typeface="Consolas"/>
              <a:ea typeface="Consolas"/>
              <a:cs typeface="Consolas"/>
              <a:sym typeface="Consolas"/>
            </a:endParaRPr>
          </a:p>
        </p:txBody>
      </p:sp>
      <p:sp>
        <p:nvSpPr>
          <p:cNvPr id="645" name="Google Shape;645;p40"/>
          <p:cNvSpPr txBox="1"/>
          <p:nvPr/>
        </p:nvSpPr>
        <p:spPr>
          <a:xfrm>
            <a:off x="5840700" y="2743200"/>
            <a:ext cx="1779300" cy="304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NGConstraintSpace</a:t>
            </a:r>
            <a:endParaRPr>
              <a:latin typeface="Droid Sans"/>
              <a:ea typeface="Droid Sans"/>
              <a:cs typeface="Droid Sans"/>
              <a:sym typeface="Droid Sans"/>
            </a:endParaRPr>
          </a:p>
        </p:txBody>
      </p:sp>
      <p:sp>
        <p:nvSpPr>
          <p:cNvPr id="646" name="Google Shape;646;p40"/>
          <p:cNvSpPr txBox="1"/>
          <p:nvPr/>
        </p:nvSpPr>
        <p:spPr>
          <a:xfrm>
            <a:off x="3733800" y="3962400"/>
            <a:ext cx="1524000" cy="304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NGLayoutResult</a:t>
            </a:r>
            <a:endParaRPr>
              <a:latin typeface="Droid Sans"/>
              <a:ea typeface="Droid Sans"/>
              <a:cs typeface="Droid Sans"/>
              <a:sym typeface="Droid Sans"/>
            </a:endParaRPr>
          </a:p>
        </p:txBody>
      </p:sp>
      <p:sp>
        <p:nvSpPr>
          <p:cNvPr id="647" name="Google Shape;647;p40"/>
          <p:cNvSpPr txBox="1"/>
          <p:nvPr/>
        </p:nvSpPr>
        <p:spPr>
          <a:xfrm>
            <a:off x="2819400" y="1143000"/>
            <a:ext cx="35814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 </a:t>
            </a:r>
            <a:r>
              <a:rPr b="1" i="1" lang="en">
                <a:latin typeface="Droid Serif"/>
                <a:ea typeface="Droid Serif"/>
                <a:cs typeface="Droid Serif"/>
                <a:sym typeface="Droid Serif"/>
              </a:rPr>
              <a:t>legacy layout object</a:t>
            </a:r>
            <a:r>
              <a:rPr i="1" lang="en">
                <a:latin typeface="Droid Serif"/>
                <a:ea typeface="Droid Serif"/>
                <a:cs typeface="Droid Serif"/>
                <a:sym typeface="Droid Serif"/>
              </a:rPr>
              <a:t> holds the inputs, outputs, and algorithms of layout.</a:t>
            </a:r>
            <a:endParaRPr i="1">
              <a:latin typeface="Droid Serif"/>
              <a:ea typeface="Droid Serif"/>
              <a:cs typeface="Droid Serif"/>
              <a:sym typeface="Droid Serif"/>
            </a:endParaRPr>
          </a:p>
        </p:txBody>
      </p:sp>
      <p:cxnSp>
        <p:nvCxnSpPr>
          <p:cNvPr id="648" name="Google Shape;648;p40"/>
          <p:cNvCxnSpPr/>
          <p:nvPr/>
        </p:nvCxnSpPr>
        <p:spPr>
          <a:xfrm>
            <a:off x="3962400" y="3048000"/>
            <a:ext cx="0" cy="228600"/>
          </a:xfrm>
          <a:prstGeom prst="straightConnector1">
            <a:avLst/>
          </a:prstGeom>
          <a:noFill/>
          <a:ln cap="flat" cmpd="sng" w="19050">
            <a:solidFill>
              <a:srgbClr val="666666"/>
            </a:solidFill>
            <a:prstDash val="solid"/>
            <a:round/>
            <a:headEnd len="med" w="med" type="none"/>
            <a:tailEnd len="med" w="med" type="triangle"/>
          </a:ln>
        </p:spPr>
      </p:cxnSp>
      <p:cxnSp>
        <p:nvCxnSpPr>
          <p:cNvPr id="649" name="Google Shape;649;p40"/>
          <p:cNvCxnSpPr/>
          <p:nvPr/>
        </p:nvCxnSpPr>
        <p:spPr>
          <a:xfrm>
            <a:off x="3962400" y="3733800"/>
            <a:ext cx="0" cy="228600"/>
          </a:xfrm>
          <a:prstGeom prst="straightConnector1">
            <a:avLst/>
          </a:prstGeom>
          <a:noFill/>
          <a:ln cap="flat" cmpd="sng" w="19050">
            <a:solidFill>
              <a:srgbClr val="666666"/>
            </a:solidFill>
            <a:prstDash val="solid"/>
            <a:round/>
            <a:headEnd len="med" w="med" type="none"/>
            <a:tailEnd len="med" w="med" type="triangle"/>
          </a:ln>
        </p:spPr>
      </p:cxnSp>
      <p:sp>
        <p:nvSpPr>
          <p:cNvPr id="650" name="Google Shape;650;p40"/>
          <p:cNvSpPr txBox="1"/>
          <p:nvPr/>
        </p:nvSpPr>
        <p:spPr>
          <a:xfrm>
            <a:off x="1143000" y="2590800"/>
            <a:ext cx="1447800" cy="4572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sp>
        <p:nvSpPr>
          <p:cNvPr id="651" name="Google Shape;651;p40"/>
          <p:cNvSpPr txBox="1"/>
          <p:nvPr/>
        </p:nvSpPr>
        <p:spPr>
          <a:xfrm>
            <a:off x="1074600" y="1749000"/>
            <a:ext cx="1592400" cy="3846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UpdateLayout()</a:t>
            </a:r>
            <a:endParaRPr b="1">
              <a:solidFill>
                <a:srgbClr val="0000FF"/>
              </a:solidFill>
              <a:latin typeface="Consolas"/>
              <a:ea typeface="Consolas"/>
              <a:cs typeface="Consolas"/>
              <a:sym typeface="Consolas"/>
            </a:endParaRPr>
          </a:p>
        </p:txBody>
      </p:sp>
      <p:cxnSp>
        <p:nvCxnSpPr>
          <p:cNvPr id="652" name="Google Shape;652;p40"/>
          <p:cNvCxnSpPr/>
          <p:nvPr/>
        </p:nvCxnSpPr>
        <p:spPr>
          <a:xfrm flipH="1" rot="-5400000">
            <a:off x="676650" y="2371350"/>
            <a:ext cx="609600" cy="286500"/>
          </a:xfrm>
          <a:prstGeom prst="curvedConnector3">
            <a:avLst>
              <a:gd fmla="val 83702" name="adj1"/>
            </a:avLst>
          </a:prstGeom>
          <a:noFill/>
          <a:ln cap="flat" cmpd="sng" w="19050">
            <a:solidFill>
              <a:schemeClr val="dk2"/>
            </a:solidFill>
            <a:prstDash val="solid"/>
            <a:round/>
            <a:headEnd len="med" w="med" type="none"/>
            <a:tailEnd len="med" w="med" type="none"/>
          </a:ln>
        </p:spPr>
      </p:cxnSp>
      <p:sp>
        <p:nvSpPr>
          <p:cNvPr id="653" name="Google Shape;653;p40"/>
          <p:cNvSpPr txBox="1"/>
          <p:nvPr/>
        </p:nvSpPr>
        <p:spPr>
          <a:xfrm>
            <a:off x="5181600" y="1828800"/>
            <a:ext cx="2895600" cy="60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solidFill>
                  <a:srgbClr val="38761D"/>
                </a:solidFill>
                <a:latin typeface="Droid Serif"/>
                <a:ea typeface="Droid Serif"/>
                <a:cs typeface="Droid Serif"/>
                <a:sym typeface="Droid Serif"/>
              </a:rPr>
              <a:t>LayoutNG</a:t>
            </a:r>
            <a:r>
              <a:rPr i="1" lang="en">
                <a:solidFill>
                  <a:srgbClr val="38761D"/>
                </a:solidFill>
                <a:latin typeface="Droid Serif"/>
                <a:ea typeface="Droid Serif"/>
                <a:cs typeface="Droid Serif"/>
                <a:sym typeface="Droid Serif"/>
              </a:rPr>
              <a:t> separates these to improve caching and scalability.</a:t>
            </a:r>
            <a:endParaRPr i="1">
              <a:solidFill>
                <a:srgbClr val="38761D"/>
              </a:solidFill>
              <a:latin typeface="Droid Serif"/>
              <a:ea typeface="Droid Serif"/>
              <a:cs typeface="Droid Serif"/>
              <a:sym typeface="Droid Serif"/>
            </a:endParaRPr>
          </a:p>
        </p:txBody>
      </p:sp>
      <p:sp>
        <p:nvSpPr>
          <p:cNvPr id="654" name="Google Shape;654;p40"/>
          <p:cNvSpPr txBox="1"/>
          <p:nvPr/>
        </p:nvSpPr>
        <p:spPr>
          <a:xfrm>
            <a:off x="3733800" y="2743200"/>
            <a:ext cx="1905000" cy="304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NGLayoutInputNode</a:t>
            </a:r>
            <a:endParaRPr>
              <a:latin typeface="Droid Sans"/>
              <a:ea typeface="Droid Sans"/>
              <a:cs typeface="Droid Sans"/>
              <a:sym typeface="Droid Sans"/>
            </a:endParaRPr>
          </a:p>
        </p:txBody>
      </p:sp>
      <p:cxnSp>
        <p:nvCxnSpPr>
          <p:cNvPr id="655" name="Google Shape;655;p40"/>
          <p:cNvCxnSpPr/>
          <p:nvPr/>
        </p:nvCxnSpPr>
        <p:spPr>
          <a:xfrm>
            <a:off x="5943600" y="3048000"/>
            <a:ext cx="0" cy="228600"/>
          </a:xfrm>
          <a:prstGeom prst="straightConnector1">
            <a:avLst/>
          </a:prstGeom>
          <a:noFill/>
          <a:ln cap="flat" cmpd="sng" w="19050">
            <a:solidFill>
              <a:srgbClr val="666666"/>
            </a:solidFill>
            <a:prstDash val="solid"/>
            <a:round/>
            <a:headEnd len="med" w="med" type="none"/>
            <a:tailEnd len="med" w="med" type="triangle"/>
          </a:ln>
        </p:spPr>
      </p:cxnSp>
      <p:sp>
        <p:nvSpPr>
          <p:cNvPr id="656" name="Google Shape;656;p40"/>
          <p:cNvSpPr txBox="1"/>
          <p:nvPr/>
        </p:nvSpPr>
        <p:spPr>
          <a:xfrm>
            <a:off x="5638800" y="3962400"/>
            <a:ext cx="1905000" cy="304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NGPhysicalFragment</a:t>
            </a:r>
            <a:endParaRPr>
              <a:latin typeface="Droid Sans"/>
              <a:ea typeface="Droid Sans"/>
              <a:cs typeface="Droid Sans"/>
              <a:sym typeface="Droid Sans"/>
            </a:endParaRPr>
          </a:p>
        </p:txBody>
      </p:sp>
      <p:cxnSp>
        <p:nvCxnSpPr>
          <p:cNvPr id="657" name="Google Shape;657;p40"/>
          <p:cNvCxnSpPr>
            <a:stCxn id="646" idx="3"/>
            <a:endCxn id="656" idx="1"/>
          </p:cNvCxnSpPr>
          <p:nvPr/>
        </p:nvCxnSpPr>
        <p:spPr>
          <a:xfrm>
            <a:off x="5257800" y="4114800"/>
            <a:ext cx="381000" cy="0"/>
          </a:xfrm>
          <a:prstGeom prst="straightConnector1">
            <a:avLst/>
          </a:prstGeom>
          <a:noFill/>
          <a:ln cap="flat" cmpd="sng" w="19050">
            <a:solidFill>
              <a:srgbClr val="666666"/>
            </a:solidFill>
            <a:prstDash val="solid"/>
            <a:round/>
            <a:headEnd len="med" w="med" type="none"/>
            <a:tailEnd len="med" w="med" type="triangle"/>
          </a:ln>
        </p:spPr>
      </p:cxnSp>
      <p:sp>
        <p:nvSpPr>
          <p:cNvPr id="658" name="Google Shape;658;p40"/>
          <p:cNvSpPr/>
          <p:nvPr/>
        </p:nvSpPr>
        <p:spPr>
          <a:xfrm>
            <a:off x="3352800" y="2438400"/>
            <a:ext cx="4648200" cy="2133600"/>
          </a:xfrm>
          <a:prstGeom prst="frame">
            <a:avLst>
              <a:gd fmla="val 3532" name="adj1"/>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1"/>
          <p:cNvSpPr txBox="1"/>
          <p:nvPr/>
        </p:nvSpPr>
        <p:spPr>
          <a:xfrm>
            <a:off x="1590700" y="2913500"/>
            <a:ext cx="5975100" cy="18249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Droid Sans"/>
                <a:ea typeface="Droid Sans"/>
                <a:cs typeface="Droid Sans"/>
                <a:sym typeface="Droid Sans"/>
              </a:rPr>
              <a:t>PaintArtifact</a:t>
            </a:r>
            <a:endParaRPr b="1">
              <a:solidFill>
                <a:srgbClr val="0000FF"/>
              </a:solidFill>
              <a:latin typeface="Droid Sans"/>
              <a:ea typeface="Droid Sans"/>
              <a:cs typeface="Droid Sans"/>
              <a:sym typeface="Droid Sans"/>
            </a:endParaRPr>
          </a:p>
        </p:txBody>
      </p:sp>
      <p:sp>
        <p:nvSpPr>
          <p:cNvPr id="664" name="Google Shape;664;p41"/>
          <p:cNvSpPr/>
          <p:nvPr/>
        </p:nvSpPr>
        <p:spPr>
          <a:xfrm>
            <a:off x="1811550" y="3075800"/>
            <a:ext cx="4267200" cy="13533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667" name="Google Shape;667;p41"/>
          <p:cNvSpPr txBox="1"/>
          <p:nvPr/>
        </p:nvSpPr>
        <p:spPr>
          <a:xfrm>
            <a:off x="428600" y="1112100"/>
            <a:ext cx="34500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LocalFrameView::</a:t>
            </a:r>
            <a:r>
              <a:rPr b="1" lang="en" sz="1800">
                <a:latin typeface="Consolas"/>
                <a:ea typeface="Consolas"/>
                <a:cs typeface="Consolas"/>
                <a:sym typeface="Consolas"/>
              </a:rPr>
              <a:t>PaintTree</a:t>
            </a:r>
            <a:endParaRPr b="1" sz="1800">
              <a:solidFill>
                <a:srgbClr val="0000FF"/>
              </a:solidFill>
              <a:latin typeface="Consolas"/>
              <a:ea typeface="Consolas"/>
              <a:cs typeface="Consolas"/>
              <a:sym typeface="Consolas"/>
            </a:endParaRPr>
          </a:p>
        </p:txBody>
      </p:sp>
      <p:sp>
        <p:nvSpPr>
          <p:cNvPr id="668" name="Google Shape;668;p41"/>
          <p:cNvSpPr txBox="1"/>
          <p:nvPr/>
        </p:nvSpPr>
        <p:spPr>
          <a:xfrm>
            <a:off x="3481672" y="2125750"/>
            <a:ext cx="2299800" cy="403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PaintCanvas::</a:t>
            </a:r>
            <a:r>
              <a:rPr b="1" lang="en">
                <a:solidFill>
                  <a:srgbClr val="9900FF"/>
                </a:solidFill>
                <a:latin typeface="Consolas"/>
                <a:ea typeface="Consolas"/>
                <a:cs typeface="Consolas"/>
                <a:sym typeface="Consolas"/>
              </a:rPr>
              <a:t>DrawRect</a:t>
            </a:r>
            <a:endParaRPr b="1">
              <a:solidFill>
                <a:srgbClr val="9900FF"/>
              </a:solidFill>
              <a:latin typeface="Consolas"/>
              <a:ea typeface="Consolas"/>
              <a:cs typeface="Consolas"/>
              <a:sym typeface="Consolas"/>
            </a:endParaRPr>
          </a:p>
        </p:txBody>
      </p:sp>
      <p:sp>
        <p:nvSpPr>
          <p:cNvPr id="669" name="Google Shape;669;p41"/>
          <p:cNvSpPr txBox="1"/>
          <p:nvPr/>
        </p:nvSpPr>
        <p:spPr>
          <a:xfrm>
            <a:off x="429400" y="1702350"/>
            <a:ext cx="685800" cy="304800"/>
          </a:xfrm>
          <a:prstGeom prst="rect">
            <a:avLst/>
          </a:prstGeom>
          <a:solidFill>
            <a:srgbClr val="EFEFE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670" name="Google Shape;670;p41"/>
          <p:cNvSpPr txBox="1"/>
          <p:nvPr/>
        </p:nvSpPr>
        <p:spPr>
          <a:xfrm>
            <a:off x="1344350" y="1702350"/>
            <a:ext cx="1665600" cy="9933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cxnSp>
        <p:nvCxnSpPr>
          <p:cNvPr id="671" name="Google Shape;671;p41"/>
          <p:cNvCxnSpPr>
            <a:stCxn id="669" idx="3"/>
          </p:cNvCxnSpPr>
          <p:nvPr/>
        </p:nvCxnSpPr>
        <p:spPr>
          <a:xfrm>
            <a:off x="1115200" y="1854750"/>
            <a:ext cx="285000" cy="12000"/>
          </a:xfrm>
          <a:prstGeom prst="straightConnector1">
            <a:avLst/>
          </a:prstGeom>
          <a:noFill/>
          <a:ln cap="flat" cmpd="sng" w="19050">
            <a:solidFill>
              <a:schemeClr val="dk2"/>
            </a:solidFill>
            <a:prstDash val="solid"/>
            <a:round/>
            <a:headEnd len="med" w="med" type="none"/>
            <a:tailEnd len="med" w="med" type="triangle"/>
          </a:ln>
        </p:spPr>
      </p:cxnSp>
      <p:cxnSp>
        <p:nvCxnSpPr>
          <p:cNvPr id="672" name="Google Shape;672;p41"/>
          <p:cNvCxnSpPr/>
          <p:nvPr/>
        </p:nvCxnSpPr>
        <p:spPr>
          <a:xfrm flipH="1" rot="-5400000">
            <a:off x="2388625" y="1843150"/>
            <a:ext cx="522900" cy="6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673" name="Google Shape;673;p41"/>
          <p:cNvSpPr/>
          <p:nvPr/>
        </p:nvSpPr>
        <p:spPr>
          <a:xfrm>
            <a:off x="1997575" y="3252500"/>
            <a:ext cx="4267200" cy="13533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2863675" y="3637000"/>
            <a:ext cx="20298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 rect {x, y, w, h}</a:t>
            </a:r>
            <a:endParaRPr>
              <a:latin typeface="Droid Sans"/>
              <a:ea typeface="Droid Sans"/>
              <a:cs typeface="Droid Sans"/>
              <a:sym typeface="Droid Sans"/>
            </a:endParaRPr>
          </a:p>
          <a:p>
            <a:pPr indent="0" lvl="0" marL="0" rtl="0" algn="l">
              <a:spcBef>
                <a:spcPts val="0"/>
              </a:spcBef>
              <a:spcAft>
                <a:spcPts val="0"/>
              </a:spcAft>
              <a:buNone/>
            </a:pPr>
            <a:r>
              <a:rPr lang="en">
                <a:latin typeface="Droid Sans"/>
                <a:ea typeface="Droid Sans"/>
                <a:cs typeface="Droid Sans"/>
                <a:sym typeface="Droid Sans"/>
              </a:rPr>
              <a:t>- PaintFlags {color, …}</a:t>
            </a:r>
            <a:endParaRPr>
              <a:latin typeface="Droid Sans"/>
              <a:ea typeface="Droid Sans"/>
              <a:cs typeface="Droid Sans"/>
              <a:sym typeface="Droid Sans"/>
            </a:endParaRPr>
          </a:p>
        </p:txBody>
      </p:sp>
      <p:sp>
        <p:nvSpPr>
          <p:cNvPr id="675" name="Google Shape;675;p41"/>
          <p:cNvSpPr/>
          <p:nvPr/>
        </p:nvSpPr>
        <p:spPr>
          <a:xfrm>
            <a:off x="2445475" y="3637000"/>
            <a:ext cx="4182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Consolas"/>
              <a:ea typeface="Consolas"/>
              <a:cs typeface="Consolas"/>
              <a:sym typeface="Consolas"/>
            </a:endParaRPr>
          </a:p>
        </p:txBody>
      </p:sp>
      <p:sp>
        <p:nvSpPr>
          <p:cNvPr id="676" name="Google Shape;676;p41"/>
          <p:cNvSpPr/>
          <p:nvPr/>
        </p:nvSpPr>
        <p:spPr>
          <a:xfrm>
            <a:off x="4893475" y="36370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77" name="Google Shape;677;p41"/>
          <p:cNvSpPr/>
          <p:nvPr/>
        </p:nvSpPr>
        <p:spPr>
          <a:xfrm>
            <a:off x="5280750" y="36370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78" name="Google Shape;678;p41"/>
          <p:cNvSpPr/>
          <p:nvPr/>
        </p:nvSpPr>
        <p:spPr>
          <a:xfrm>
            <a:off x="5679750" y="36370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679" name="Google Shape;679;p41"/>
          <p:cNvSpPr txBox="1"/>
          <p:nvPr/>
        </p:nvSpPr>
        <p:spPr>
          <a:xfrm>
            <a:off x="4771800" y="3332200"/>
            <a:ext cx="1416900" cy="30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paint op buffer</a:t>
            </a:r>
            <a:endParaRPr i="1">
              <a:latin typeface="Droid Serif"/>
              <a:ea typeface="Droid Serif"/>
              <a:cs typeface="Droid Serif"/>
              <a:sym typeface="Droid Serif"/>
            </a:endParaRPr>
          </a:p>
        </p:txBody>
      </p:sp>
      <p:sp>
        <p:nvSpPr>
          <p:cNvPr id="680" name="Google Shape;680;p41"/>
          <p:cNvSpPr txBox="1"/>
          <p:nvPr/>
        </p:nvSpPr>
        <p:spPr>
          <a:xfrm>
            <a:off x="1997575" y="3252500"/>
            <a:ext cx="3058200" cy="33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cxnSp>
        <p:nvCxnSpPr>
          <p:cNvPr id="681" name="Google Shape;681;p41"/>
          <p:cNvCxnSpPr>
            <a:stCxn id="668" idx="2"/>
          </p:cNvCxnSpPr>
          <p:nvPr/>
        </p:nvCxnSpPr>
        <p:spPr>
          <a:xfrm flipH="1">
            <a:off x="4578172" y="2529250"/>
            <a:ext cx="53400" cy="1520100"/>
          </a:xfrm>
          <a:prstGeom prst="straightConnector1">
            <a:avLst/>
          </a:prstGeom>
          <a:noFill/>
          <a:ln cap="flat" cmpd="sng" w="28575">
            <a:solidFill>
              <a:srgbClr val="9900FF"/>
            </a:solidFill>
            <a:prstDash val="solid"/>
            <a:round/>
            <a:headEnd len="med" w="med" type="none"/>
            <a:tailEnd len="med" w="med" type="triangle"/>
          </a:ln>
        </p:spPr>
      </p:cxnSp>
      <p:cxnSp>
        <p:nvCxnSpPr>
          <p:cNvPr id="682" name="Google Shape;682;p41"/>
          <p:cNvCxnSpPr>
            <a:stCxn id="683" idx="3"/>
            <a:endCxn id="668" idx="1"/>
          </p:cNvCxnSpPr>
          <p:nvPr/>
        </p:nvCxnSpPr>
        <p:spPr>
          <a:xfrm>
            <a:off x="2817050" y="2327500"/>
            <a:ext cx="664500" cy="0"/>
          </a:xfrm>
          <a:prstGeom prst="straightConnector1">
            <a:avLst/>
          </a:prstGeom>
          <a:noFill/>
          <a:ln cap="flat" cmpd="sng" w="19050">
            <a:solidFill>
              <a:schemeClr val="dk2"/>
            </a:solidFill>
            <a:prstDash val="solid"/>
            <a:round/>
            <a:headEnd len="med" w="med" type="none"/>
            <a:tailEnd len="med" w="med" type="triangle"/>
          </a:ln>
        </p:spPr>
      </p:cxnSp>
      <p:pic>
        <p:nvPicPr>
          <p:cNvPr descr="Laptop-clipart-images-and-notebook-clip-art-photo-share-submit-2.png" id="684" name="Google Shape;684;p41"/>
          <p:cNvPicPr preferRelativeResize="0"/>
          <p:nvPr/>
        </p:nvPicPr>
        <p:blipFill>
          <a:blip r:embed="rId3">
            <a:alphaModFix/>
          </a:blip>
          <a:stretch>
            <a:fillRect/>
          </a:stretch>
        </p:blipFill>
        <p:spPr>
          <a:xfrm>
            <a:off x="6779475" y="1547705"/>
            <a:ext cx="1876498" cy="1214100"/>
          </a:xfrm>
          <a:prstGeom prst="rect">
            <a:avLst/>
          </a:prstGeom>
          <a:noFill/>
          <a:ln>
            <a:noFill/>
          </a:ln>
        </p:spPr>
      </p:pic>
      <p:sp>
        <p:nvSpPr>
          <p:cNvPr id="685" name="Google Shape;685;p41"/>
          <p:cNvSpPr/>
          <p:nvPr/>
        </p:nvSpPr>
        <p:spPr>
          <a:xfrm>
            <a:off x="7384975" y="1979025"/>
            <a:ext cx="399000" cy="304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txBox="1"/>
          <p:nvPr/>
        </p:nvSpPr>
        <p:spPr>
          <a:xfrm>
            <a:off x="6292725" y="3719350"/>
            <a:ext cx="780600" cy="64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display</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item</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list</a:t>
            </a:r>
            <a:endParaRPr i="1">
              <a:latin typeface="Droid Serif"/>
              <a:ea typeface="Droid Serif"/>
              <a:cs typeface="Droid Serif"/>
              <a:sym typeface="Droid Serif"/>
            </a:endParaRPr>
          </a:p>
        </p:txBody>
      </p:sp>
      <p:sp>
        <p:nvSpPr>
          <p:cNvPr id="687" name="Google Shape;687;p41"/>
          <p:cNvSpPr txBox="1"/>
          <p:nvPr/>
        </p:nvSpPr>
        <p:spPr>
          <a:xfrm>
            <a:off x="5055775" y="1112100"/>
            <a:ext cx="36789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Paint builds a list of </a:t>
            </a:r>
            <a:r>
              <a:rPr b="1" i="1" lang="en" sz="1800">
                <a:latin typeface="Droid Serif"/>
                <a:ea typeface="Droid Serif"/>
                <a:cs typeface="Droid Serif"/>
                <a:sym typeface="Droid Serif"/>
              </a:rPr>
              <a:t>paint ops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688" name="Google Shape;688;p41"/>
          <p:cNvCxnSpPr>
            <a:endCxn id="670" idx="2"/>
          </p:cNvCxnSpPr>
          <p:nvPr/>
        </p:nvCxnSpPr>
        <p:spPr>
          <a:xfrm rot="10800000">
            <a:off x="2177150" y="2695650"/>
            <a:ext cx="165900" cy="533400"/>
          </a:xfrm>
          <a:prstGeom prst="straightConnector1">
            <a:avLst/>
          </a:prstGeom>
          <a:noFill/>
          <a:ln cap="flat" cmpd="sng" w="19050">
            <a:solidFill>
              <a:schemeClr val="dk2"/>
            </a:solidFill>
            <a:prstDash val="dash"/>
            <a:round/>
            <a:headEnd len="med" w="med" type="none"/>
            <a:tailEnd len="med" w="med" type="triangle"/>
          </a:ln>
        </p:spPr>
      </p:cxnSp>
      <p:sp>
        <p:nvSpPr>
          <p:cNvPr id="683" name="Google Shape;683;p41"/>
          <p:cNvSpPr txBox="1"/>
          <p:nvPr/>
        </p:nvSpPr>
        <p:spPr>
          <a:xfrm>
            <a:off x="1922750" y="2125750"/>
            <a:ext cx="894300" cy="4035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5"/>
          <p:cNvGrpSpPr/>
          <p:nvPr/>
        </p:nvGrpSpPr>
        <p:grpSpPr>
          <a:xfrm>
            <a:off x="6289517" y="2394071"/>
            <a:ext cx="2591819" cy="1676907"/>
            <a:chOff x="4659550" y="2033075"/>
            <a:chExt cx="3929975" cy="2542694"/>
          </a:xfrm>
        </p:grpSpPr>
        <p:pic>
          <p:nvPicPr>
            <p:cNvPr descr="flat,800x800,075,t.jpg" id="80" name="Google Shape;80;p15"/>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81" name="Google Shape;81;p15"/>
            <p:cNvPicPr preferRelativeResize="0"/>
            <p:nvPr/>
          </p:nvPicPr>
          <p:blipFill>
            <a:blip r:embed="rId4">
              <a:alphaModFix/>
            </a:blip>
            <a:stretch>
              <a:fillRect/>
            </a:stretch>
          </p:blipFill>
          <p:spPr>
            <a:xfrm>
              <a:off x="4659550" y="2033075"/>
              <a:ext cx="3929975" cy="2542694"/>
            </a:xfrm>
            <a:prstGeom prst="rect">
              <a:avLst/>
            </a:prstGeom>
            <a:noFill/>
            <a:ln>
              <a:noFill/>
            </a:ln>
          </p:spPr>
        </p:pic>
      </p:grpSp>
      <p:pic>
        <p:nvPicPr>
          <p:cNvPr descr="Code.jpg" id="82" name="Google Shape;82;p15"/>
          <p:cNvPicPr preferRelativeResize="0"/>
          <p:nvPr/>
        </p:nvPicPr>
        <p:blipFill>
          <a:blip r:embed="rId5">
            <a:alphaModFix/>
          </a:blip>
          <a:stretch>
            <a:fillRect/>
          </a:stretch>
        </p:blipFill>
        <p:spPr>
          <a:xfrm>
            <a:off x="434525" y="2422900"/>
            <a:ext cx="1619250" cy="1619250"/>
          </a:xfrm>
          <a:prstGeom prst="rect">
            <a:avLst/>
          </a:prstGeom>
          <a:noFill/>
          <a:ln cap="flat" cmpd="sng" w="19050">
            <a:solidFill>
              <a:srgbClr val="999999"/>
            </a:solidFill>
            <a:prstDash val="solid"/>
            <a:round/>
            <a:headEnd len="sm" w="sm" type="none"/>
            <a:tailEnd len="sm" w="sm" type="none"/>
          </a:ln>
          <a:effectLst>
            <a:outerShdw blurRad="57150" rotWithShape="0" algn="bl" dir="5400000" dist="19050">
              <a:srgbClr val="000000">
                <a:alpha val="50000"/>
              </a:srgbClr>
            </a:outerShdw>
          </a:effectLst>
        </p:spPr>
      </p:pic>
      <p:pic>
        <p:nvPicPr>
          <p:cNvPr descr="KOj.gif" id="83" name="Google Shape;83;p15"/>
          <p:cNvPicPr preferRelativeResize="0"/>
          <p:nvPr/>
        </p:nvPicPr>
        <p:blipFill>
          <a:blip r:embed="rId6">
            <a:alphaModFix/>
          </a:blip>
          <a:stretch>
            <a:fillRect/>
          </a:stretch>
        </p:blipFill>
        <p:spPr>
          <a:xfrm>
            <a:off x="2621225" y="1410500"/>
            <a:ext cx="3325625" cy="3325625"/>
          </a:xfrm>
          <a:prstGeom prst="rect">
            <a:avLst/>
          </a:prstGeom>
          <a:noFill/>
          <a:ln>
            <a:noFill/>
          </a:ln>
        </p:spPr>
      </p:pic>
      <p:sp>
        <p:nvSpPr>
          <p:cNvPr id="84" name="Google Shape;84;p15"/>
          <p:cNvSpPr/>
          <p:nvPr/>
        </p:nvSpPr>
        <p:spPr>
          <a:xfrm>
            <a:off x="2053775" y="3076825"/>
            <a:ext cx="622500" cy="311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5946850" y="3076825"/>
            <a:ext cx="622500" cy="311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87" name="Google Shape;87;p15"/>
          <p:cNvPicPr preferRelativeResize="0"/>
          <p:nvPr/>
        </p:nvPicPr>
        <p:blipFill>
          <a:blip r:embed="rId7">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
        <p:nvSpPr>
          <p:cNvPr id="88" name="Google Shape;88;p15"/>
          <p:cNvSpPr txBox="1"/>
          <p:nvPr/>
        </p:nvSpPr>
        <p:spPr>
          <a:xfrm>
            <a:off x="367275" y="2004675"/>
            <a:ext cx="12969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89" name="Google Shape;89;p15"/>
          <p:cNvSpPr txBox="1"/>
          <p:nvPr/>
        </p:nvSpPr>
        <p:spPr>
          <a:xfrm>
            <a:off x="6621275" y="2215900"/>
            <a:ext cx="7410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pixels</a:t>
            </a:r>
            <a:endParaRPr i="1">
              <a:latin typeface="Droid Serif"/>
              <a:ea typeface="Droid Serif"/>
              <a:cs typeface="Droid Serif"/>
              <a:sym typeface="Droid Serif"/>
            </a:endParaRPr>
          </a:p>
        </p:txBody>
      </p:sp>
      <p:sp>
        <p:nvSpPr>
          <p:cNvPr id="90" name="Google Shape;90;p15"/>
          <p:cNvSpPr txBox="1"/>
          <p:nvPr/>
        </p:nvSpPr>
        <p:spPr>
          <a:xfrm>
            <a:off x="3758825" y="2168500"/>
            <a:ext cx="1138200" cy="484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highlight>
                  <a:srgbClr val="FFFFFF"/>
                </a:highlight>
                <a:latin typeface="Droid Serif"/>
                <a:ea typeface="Droid Serif"/>
                <a:cs typeface="Droid Serif"/>
                <a:sym typeface="Droid Serif"/>
              </a:rPr>
              <a:t>rendering</a:t>
            </a:r>
            <a:endParaRPr i="1">
              <a:highlight>
                <a:srgbClr val="FFFFFF"/>
              </a:highlight>
              <a:latin typeface="Droid Serif"/>
              <a:ea typeface="Droid Serif"/>
              <a:cs typeface="Droid Serif"/>
              <a:sym typeface="Droid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695" name="Google Shape;695;p42"/>
          <p:cNvSpPr txBox="1"/>
          <p:nvPr/>
        </p:nvSpPr>
        <p:spPr>
          <a:xfrm>
            <a:off x="662725" y="2624550"/>
            <a:ext cx="3999000" cy="193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"yellow"</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.yellow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2; ...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.green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1; ... }    </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p:txBody>
      </p:sp>
      <p:pic>
        <p:nvPicPr>
          <p:cNvPr descr="Screen Shot 2017-10-11 at 5.11.34 PM.png" id="696" name="Google Shape;696;p42"/>
          <p:cNvPicPr preferRelativeResize="0"/>
          <p:nvPr/>
        </p:nvPicPr>
        <p:blipFill>
          <a:blip r:embed="rId3">
            <a:alphaModFix/>
          </a:blip>
          <a:stretch>
            <a:fillRect/>
          </a:stretch>
        </p:blipFill>
        <p:spPr>
          <a:xfrm>
            <a:off x="5388850" y="3090275"/>
            <a:ext cx="2155075" cy="1002950"/>
          </a:xfrm>
          <a:prstGeom prst="rect">
            <a:avLst/>
          </a:prstGeom>
          <a:noFill/>
          <a:ln>
            <a:noFill/>
          </a:ln>
        </p:spPr>
      </p:pic>
      <p:sp>
        <p:nvSpPr>
          <p:cNvPr id="697" name="Google Shape;697;p42"/>
          <p:cNvSpPr txBox="1"/>
          <p:nvPr/>
        </p:nvSpPr>
        <p:spPr>
          <a:xfrm>
            <a:off x="6425525" y="1696475"/>
            <a:ext cx="1118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 .yellow</a:t>
            </a:r>
            <a:endParaRPr>
              <a:solidFill>
                <a:srgbClr val="0000FF"/>
              </a:solidFill>
              <a:latin typeface="Droid Sans"/>
              <a:ea typeface="Droid Sans"/>
              <a:cs typeface="Droid Sans"/>
              <a:sym typeface="Droid Sans"/>
            </a:endParaRPr>
          </a:p>
        </p:txBody>
      </p:sp>
      <p:sp>
        <p:nvSpPr>
          <p:cNvPr id="698" name="Google Shape;698;p42"/>
          <p:cNvSpPr txBox="1"/>
          <p:nvPr/>
        </p:nvSpPr>
        <p:spPr>
          <a:xfrm>
            <a:off x="6425525" y="2077363"/>
            <a:ext cx="1118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 .green</a:t>
            </a:r>
            <a:endParaRPr>
              <a:solidFill>
                <a:srgbClr val="0000FF"/>
              </a:solidFill>
              <a:latin typeface="Droid Sans"/>
              <a:ea typeface="Droid Sans"/>
              <a:cs typeface="Droid Sans"/>
              <a:sym typeface="Droid Sans"/>
            </a:endParaRPr>
          </a:p>
        </p:txBody>
      </p:sp>
      <p:sp>
        <p:nvSpPr>
          <p:cNvPr id="699" name="Google Shape;699;p42"/>
          <p:cNvSpPr txBox="1"/>
          <p:nvPr/>
        </p:nvSpPr>
        <p:spPr>
          <a:xfrm>
            <a:off x="6079675" y="123825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cxnSp>
        <p:nvCxnSpPr>
          <p:cNvPr id="700" name="Google Shape;700;p42"/>
          <p:cNvCxnSpPr>
            <a:endCxn id="697" idx="1"/>
          </p:cNvCxnSpPr>
          <p:nvPr/>
        </p:nvCxnSpPr>
        <p:spPr>
          <a:xfrm flipH="1" rot="-5400000">
            <a:off x="6152825" y="1576175"/>
            <a:ext cx="301200" cy="244200"/>
          </a:xfrm>
          <a:prstGeom prst="curvedConnector2">
            <a:avLst/>
          </a:prstGeom>
          <a:noFill/>
          <a:ln cap="flat" cmpd="sng" w="19050">
            <a:solidFill>
              <a:schemeClr val="dk2"/>
            </a:solidFill>
            <a:prstDash val="solid"/>
            <a:round/>
            <a:headEnd len="med" w="med" type="none"/>
            <a:tailEnd len="med" w="med" type="none"/>
          </a:ln>
        </p:spPr>
      </p:cxnSp>
      <p:cxnSp>
        <p:nvCxnSpPr>
          <p:cNvPr id="701" name="Google Shape;701;p42"/>
          <p:cNvCxnSpPr>
            <a:endCxn id="698" idx="1"/>
          </p:cNvCxnSpPr>
          <p:nvPr/>
        </p:nvCxnSpPr>
        <p:spPr>
          <a:xfrm flipH="1" rot="-5400000">
            <a:off x="5971625" y="1775863"/>
            <a:ext cx="672900" cy="234900"/>
          </a:xfrm>
          <a:prstGeom prst="curvedConnector2">
            <a:avLst/>
          </a:prstGeom>
          <a:noFill/>
          <a:ln cap="flat" cmpd="sng" w="19050">
            <a:solidFill>
              <a:schemeClr val="dk2"/>
            </a:solidFill>
            <a:prstDash val="solid"/>
            <a:round/>
            <a:headEnd len="med" w="med" type="none"/>
            <a:tailEnd len="med" w="med" type="none"/>
          </a:ln>
        </p:spPr>
      </p:cxnSp>
      <p:sp>
        <p:nvSpPr>
          <p:cNvPr id="702" name="Google Shape;702;p42"/>
          <p:cNvSpPr txBox="1"/>
          <p:nvPr/>
        </p:nvSpPr>
        <p:spPr>
          <a:xfrm>
            <a:off x="6561550" y="2458263"/>
            <a:ext cx="10377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DOM tree</a:t>
            </a:r>
            <a:endParaRPr i="1">
              <a:latin typeface="Droid Serif"/>
              <a:ea typeface="Droid Serif"/>
              <a:cs typeface="Droid Serif"/>
              <a:sym typeface="Droid Serif"/>
            </a:endParaRPr>
          </a:p>
        </p:txBody>
      </p:sp>
      <p:sp>
        <p:nvSpPr>
          <p:cNvPr id="703" name="Google Shape;703;p42"/>
          <p:cNvSpPr txBox="1"/>
          <p:nvPr/>
        </p:nvSpPr>
        <p:spPr>
          <a:xfrm>
            <a:off x="5643950" y="4130550"/>
            <a:ext cx="1819200" cy="43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yellow paints last</a:t>
            </a:r>
            <a:endParaRPr i="1">
              <a:latin typeface="Droid Serif"/>
              <a:ea typeface="Droid Serif"/>
              <a:cs typeface="Droid Serif"/>
              <a:sym typeface="Droid Serif"/>
            </a:endParaRPr>
          </a:p>
        </p:txBody>
      </p:sp>
      <p:sp>
        <p:nvSpPr>
          <p:cNvPr id="704" name="Google Shape;704;p42"/>
          <p:cNvSpPr txBox="1"/>
          <p:nvPr/>
        </p:nvSpPr>
        <p:spPr>
          <a:xfrm>
            <a:off x="662725" y="1238250"/>
            <a:ext cx="38925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Paint uses </a:t>
            </a:r>
            <a:r>
              <a:rPr b="1" i="1" lang="en" sz="1800">
                <a:latin typeface="Droid Serif"/>
                <a:ea typeface="Droid Serif"/>
                <a:cs typeface="Droid Serif"/>
                <a:sym typeface="Droid Serif"/>
              </a:rPr>
              <a:t>stacking order</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not DOM order.</a:t>
            </a:r>
            <a:endParaRPr i="1" sz="1800">
              <a:latin typeface="Droid Serif"/>
              <a:ea typeface="Droid Serif"/>
              <a:cs typeface="Droid Serif"/>
              <a:sym typeface="Droid Serif"/>
            </a:endParaRPr>
          </a:p>
        </p:txBody>
      </p:sp>
      <p:sp>
        <p:nvSpPr>
          <p:cNvPr id="705" name="Google Shape;705;p42"/>
          <p:cNvSpPr txBox="1"/>
          <p:nvPr/>
        </p:nvSpPr>
        <p:spPr>
          <a:xfrm>
            <a:off x="2202000" y="3487000"/>
            <a:ext cx="1505100" cy="7134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Droid Serif"/>
              <a:ea typeface="Droid Serif"/>
              <a:cs typeface="Droid Serif"/>
              <a:sym typeface="Droid Serif"/>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3"/>
          <p:cNvSpPr/>
          <p:nvPr/>
        </p:nvSpPr>
        <p:spPr>
          <a:xfrm>
            <a:off x="2937825" y="2205675"/>
            <a:ext cx="630300" cy="2669100"/>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713" name="Google Shape;713;p43"/>
          <p:cNvSpPr txBox="1"/>
          <p:nvPr/>
        </p:nvSpPr>
        <p:spPr>
          <a:xfrm>
            <a:off x="5410200" y="1354900"/>
            <a:ext cx="3051300" cy="135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  </a:t>
            </a:r>
            <a:r>
              <a:rPr lang="en" sz="1800">
                <a:latin typeface="Consolas"/>
                <a:ea typeface="Consolas"/>
                <a:cs typeface="Consolas"/>
                <a:sym typeface="Consolas"/>
              </a:rPr>
              <a:t>green's text</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"blue"</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p:txBody>
      </p:sp>
      <p:sp>
        <p:nvSpPr>
          <p:cNvPr id="714" name="Google Shape;714;p43"/>
          <p:cNvSpPr txBox="1"/>
          <p:nvPr/>
        </p:nvSpPr>
        <p:spPr>
          <a:xfrm>
            <a:off x="5393450" y="4200400"/>
            <a:ext cx="3030600" cy="43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blue after green, but</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foregrounds after backgrounds</a:t>
            </a:r>
            <a:endParaRPr i="1">
              <a:latin typeface="Droid Serif"/>
              <a:ea typeface="Droid Serif"/>
              <a:cs typeface="Droid Serif"/>
              <a:sym typeface="Droid Serif"/>
            </a:endParaRPr>
          </a:p>
        </p:txBody>
      </p:sp>
      <p:sp>
        <p:nvSpPr>
          <p:cNvPr id="715" name="Google Shape;715;p43"/>
          <p:cNvSpPr txBox="1"/>
          <p:nvPr/>
        </p:nvSpPr>
        <p:spPr>
          <a:xfrm>
            <a:off x="662725" y="1238250"/>
            <a:ext cx="38925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Each </a:t>
            </a:r>
            <a:r>
              <a:rPr b="1" i="1" lang="en" sz="1800">
                <a:latin typeface="Droid Serif"/>
                <a:ea typeface="Droid Serif"/>
                <a:cs typeface="Droid Serif"/>
                <a:sym typeface="Droid Serif"/>
              </a:rPr>
              <a:t>paint phase</a:t>
            </a:r>
            <a:r>
              <a:rPr i="1" lang="en" sz="1800">
                <a:latin typeface="Droid Serif"/>
                <a:ea typeface="Droid Serif"/>
                <a:cs typeface="Droid Serif"/>
                <a:sym typeface="Droid Serif"/>
              </a:rPr>
              <a:t> is a separate traversal of a stacking context.</a:t>
            </a:r>
            <a:endParaRPr i="1" sz="1800">
              <a:latin typeface="Droid Serif"/>
              <a:ea typeface="Droid Serif"/>
              <a:cs typeface="Droid Serif"/>
              <a:sym typeface="Droid Serif"/>
            </a:endParaRPr>
          </a:p>
        </p:txBody>
      </p:sp>
      <p:pic>
        <p:nvPicPr>
          <p:cNvPr descr="Screen Shot 2017-10-11 at 5.27.10 PM.png" id="716" name="Google Shape;716;p43"/>
          <p:cNvPicPr preferRelativeResize="0"/>
          <p:nvPr/>
        </p:nvPicPr>
        <p:blipFill>
          <a:blip r:embed="rId3">
            <a:alphaModFix/>
          </a:blip>
          <a:stretch>
            <a:fillRect/>
          </a:stretch>
        </p:blipFill>
        <p:spPr>
          <a:xfrm>
            <a:off x="5430772" y="3073322"/>
            <a:ext cx="2955950" cy="1127075"/>
          </a:xfrm>
          <a:prstGeom prst="rect">
            <a:avLst/>
          </a:prstGeom>
          <a:noFill/>
          <a:ln>
            <a:noFill/>
          </a:ln>
        </p:spPr>
      </p:pic>
      <p:sp>
        <p:nvSpPr>
          <p:cNvPr id="717" name="Google Shape;717;p43"/>
          <p:cNvSpPr/>
          <p:nvPr/>
        </p:nvSpPr>
        <p:spPr>
          <a:xfrm>
            <a:off x="2613475" y="234467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backgrounds</a:t>
            </a:r>
            <a:endParaRPr sz="1800">
              <a:latin typeface="Droid Sans"/>
              <a:ea typeface="Droid Sans"/>
              <a:cs typeface="Droid Sans"/>
              <a:sym typeface="Droid Sans"/>
            </a:endParaRPr>
          </a:p>
        </p:txBody>
      </p:sp>
      <p:sp>
        <p:nvSpPr>
          <p:cNvPr id="718" name="Google Shape;718;p43"/>
          <p:cNvSpPr/>
          <p:nvPr/>
        </p:nvSpPr>
        <p:spPr>
          <a:xfrm>
            <a:off x="2613475" y="289722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floats</a:t>
            </a:r>
            <a:endParaRPr sz="1800">
              <a:latin typeface="Droid Sans"/>
              <a:ea typeface="Droid Sans"/>
              <a:cs typeface="Droid Sans"/>
              <a:sym typeface="Droid Sans"/>
            </a:endParaRPr>
          </a:p>
        </p:txBody>
      </p:sp>
      <p:sp>
        <p:nvSpPr>
          <p:cNvPr id="719" name="Google Shape;719;p43"/>
          <p:cNvSpPr/>
          <p:nvPr/>
        </p:nvSpPr>
        <p:spPr>
          <a:xfrm>
            <a:off x="2613475" y="344977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foregrounds</a:t>
            </a:r>
            <a:endParaRPr sz="1800">
              <a:latin typeface="Droid Sans"/>
              <a:ea typeface="Droid Sans"/>
              <a:cs typeface="Droid Sans"/>
              <a:sym typeface="Droid Sans"/>
            </a:endParaRPr>
          </a:p>
        </p:txBody>
      </p:sp>
      <p:sp>
        <p:nvSpPr>
          <p:cNvPr id="720" name="Google Shape;720;p43"/>
          <p:cNvSpPr/>
          <p:nvPr/>
        </p:nvSpPr>
        <p:spPr>
          <a:xfrm>
            <a:off x="2613475" y="400232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outlines</a:t>
            </a:r>
            <a:endParaRPr sz="1800">
              <a:latin typeface="Droid Sans"/>
              <a:ea typeface="Droid Sans"/>
              <a:cs typeface="Droid Sans"/>
              <a:sym typeface="Droid Sans"/>
            </a:endParaRPr>
          </a:p>
        </p:txBody>
      </p:sp>
      <p:sp>
        <p:nvSpPr>
          <p:cNvPr id="721" name="Google Shape;721;p43"/>
          <p:cNvSpPr txBox="1"/>
          <p:nvPr/>
        </p:nvSpPr>
        <p:spPr>
          <a:xfrm>
            <a:off x="1102850" y="2245025"/>
            <a:ext cx="1320000" cy="71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paint phases</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(simplified)</a:t>
            </a:r>
            <a:endParaRPr i="1">
              <a:latin typeface="Droid Serif"/>
              <a:ea typeface="Droid Serif"/>
              <a:cs typeface="Droid Serif"/>
              <a:sym typeface="Droid Serif"/>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4"/>
          <p:cNvSpPr/>
          <p:nvPr/>
        </p:nvSpPr>
        <p:spPr>
          <a:xfrm>
            <a:off x="2209800" y="1524000"/>
            <a:ext cx="533400" cy="33528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4"/>
          <p:cNvSpPr/>
          <p:nvPr/>
        </p:nvSpPr>
        <p:spPr>
          <a:xfrm>
            <a:off x="1676400" y="1524000"/>
            <a:ext cx="533400" cy="33528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730" name="Google Shape;730;p44"/>
          <p:cNvSpPr txBox="1"/>
          <p:nvPr/>
        </p:nvSpPr>
        <p:spPr>
          <a:xfrm>
            <a:off x="506700" y="1828800"/>
            <a:ext cx="14334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731" name="Google Shape;731;p44"/>
          <p:cNvSpPr txBox="1"/>
          <p:nvPr/>
        </p:nvSpPr>
        <p:spPr>
          <a:xfrm>
            <a:off x="735300" y="2209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2" name="Google Shape;732;p44"/>
          <p:cNvSpPr txBox="1"/>
          <p:nvPr/>
        </p:nvSpPr>
        <p:spPr>
          <a:xfrm>
            <a:off x="963900" y="2590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3" name="Google Shape;733;p44"/>
          <p:cNvSpPr txBox="1"/>
          <p:nvPr/>
        </p:nvSpPr>
        <p:spPr>
          <a:xfrm>
            <a:off x="1192500" y="2971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4" name="Google Shape;734;p44"/>
          <p:cNvSpPr txBox="1"/>
          <p:nvPr/>
        </p:nvSpPr>
        <p:spPr>
          <a:xfrm>
            <a:off x="1421100" y="3352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5" name="Google Shape;735;p44"/>
          <p:cNvSpPr txBox="1"/>
          <p:nvPr/>
        </p:nvSpPr>
        <p:spPr>
          <a:xfrm>
            <a:off x="1421100" y="4114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6" name="Google Shape;736;p44"/>
          <p:cNvSpPr txBox="1"/>
          <p:nvPr/>
        </p:nvSpPr>
        <p:spPr>
          <a:xfrm>
            <a:off x="1649700" y="3733800"/>
            <a:ext cx="10935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737" name="Google Shape;737;p44"/>
          <p:cNvCxnSpPr>
            <a:endCxn id="731" idx="1"/>
          </p:cNvCxnSpPr>
          <p:nvPr/>
        </p:nvCxnSpPr>
        <p:spPr>
          <a:xfrm flipH="1" rot="-5400000">
            <a:off x="549900" y="21768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738" name="Google Shape;738;p44"/>
          <p:cNvCxnSpPr>
            <a:endCxn id="732" idx="1"/>
          </p:cNvCxnSpPr>
          <p:nvPr/>
        </p:nvCxnSpPr>
        <p:spPr>
          <a:xfrm flipH="1" rot="-5400000">
            <a:off x="772050" y="25513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739" name="Google Shape;739;p44"/>
          <p:cNvCxnSpPr>
            <a:endCxn id="733" idx="1"/>
          </p:cNvCxnSpPr>
          <p:nvPr/>
        </p:nvCxnSpPr>
        <p:spPr>
          <a:xfrm flipH="1" rot="-5400000">
            <a:off x="1003800" y="29355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740" name="Google Shape;740;p44"/>
          <p:cNvCxnSpPr>
            <a:endCxn id="734" idx="1"/>
          </p:cNvCxnSpPr>
          <p:nvPr/>
        </p:nvCxnSpPr>
        <p:spPr>
          <a:xfrm flipH="1" rot="-5400000">
            <a:off x="1240500" y="33246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741" name="Google Shape;741;p44"/>
          <p:cNvCxnSpPr>
            <a:endCxn id="736" idx="1"/>
          </p:cNvCxnSpPr>
          <p:nvPr/>
        </p:nvCxnSpPr>
        <p:spPr>
          <a:xfrm flipH="1" rot="-5400000">
            <a:off x="1462650" y="36991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742" name="Google Shape;742;p44"/>
          <p:cNvCxnSpPr>
            <a:endCxn id="735" idx="1"/>
          </p:cNvCxnSpPr>
          <p:nvPr/>
        </p:nvCxnSpPr>
        <p:spPr>
          <a:xfrm flipH="1" rot="-5400000">
            <a:off x="864300" y="3710400"/>
            <a:ext cx="977100" cy="136500"/>
          </a:xfrm>
          <a:prstGeom prst="curvedConnector2">
            <a:avLst/>
          </a:prstGeom>
          <a:noFill/>
          <a:ln cap="flat" cmpd="sng" w="19050">
            <a:solidFill>
              <a:schemeClr val="dk2"/>
            </a:solidFill>
            <a:prstDash val="solid"/>
            <a:round/>
            <a:headEnd len="med" w="med" type="none"/>
            <a:tailEnd len="med" w="med" type="none"/>
          </a:ln>
        </p:spPr>
      </p:cxnSp>
      <p:sp>
        <p:nvSpPr>
          <p:cNvPr id="743" name="Google Shape;743;p44"/>
          <p:cNvSpPr txBox="1"/>
          <p:nvPr/>
        </p:nvSpPr>
        <p:spPr>
          <a:xfrm>
            <a:off x="312600" y="1133100"/>
            <a:ext cx="38784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LocalFrameView::</a:t>
            </a:r>
            <a:r>
              <a:rPr b="1" lang="en" sz="1800">
                <a:latin typeface="Consolas"/>
                <a:ea typeface="Consolas"/>
                <a:cs typeface="Consolas"/>
                <a:sym typeface="Consolas"/>
              </a:rPr>
              <a:t>PaintTree</a:t>
            </a:r>
            <a:endParaRPr b="1" sz="1800">
              <a:solidFill>
                <a:srgbClr val="0000FF"/>
              </a:solidFill>
              <a:latin typeface="Consolas"/>
              <a:ea typeface="Consolas"/>
              <a:cs typeface="Consolas"/>
              <a:sym typeface="Consolas"/>
            </a:endParaRPr>
          </a:p>
        </p:txBody>
      </p:sp>
      <p:sp>
        <p:nvSpPr>
          <p:cNvPr id="744" name="Google Shape;744;p44"/>
          <p:cNvSpPr txBox="1"/>
          <p:nvPr/>
        </p:nvSpPr>
        <p:spPr>
          <a:xfrm>
            <a:off x="405300" y="436920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layout tree</a:t>
            </a:r>
            <a:endParaRPr i="1" sz="1800">
              <a:latin typeface="Droid Serif"/>
              <a:ea typeface="Droid Serif"/>
              <a:cs typeface="Droid Serif"/>
              <a:sym typeface="Droid Serif"/>
            </a:endParaRPr>
          </a:p>
        </p:txBody>
      </p:sp>
      <p:sp>
        <p:nvSpPr>
          <p:cNvPr id="745" name="Google Shape;745;p44"/>
          <p:cNvSpPr txBox="1"/>
          <p:nvPr/>
        </p:nvSpPr>
        <p:spPr>
          <a:xfrm>
            <a:off x="3429000" y="4114800"/>
            <a:ext cx="5257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Paint</a:t>
            </a:r>
            <a:r>
              <a:rPr i="1" lang="en">
                <a:latin typeface="Droid Serif"/>
                <a:ea typeface="Droid Serif"/>
                <a:cs typeface="Droid Serif"/>
                <a:sym typeface="Droid Serif"/>
              </a:rPr>
              <a:t> (lifecycle stage) makes several passes over the </a:t>
            </a:r>
            <a:r>
              <a:rPr b="1" i="1" lang="en">
                <a:latin typeface="Droid Serif"/>
                <a:ea typeface="Droid Serif"/>
                <a:cs typeface="Droid Serif"/>
                <a:sym typeface="Droid Serif"/>
              </a:rPr>
              <a:t>layout tree</a:t>
            </a:r>
            <a:r>
              <a:rPr i="1" lang="en">
                <a:latin typeface="Droid Serif"/>
                <a:ea typeface="Droid Serif"/>
                <a:cs typeface="Droid Serif"/>
                <a:sym typeface="Droid Serif"/>
              </a:rPr>
              <a:t> producing a linear list of display items with paint ops.</a:t>
            </a:r>
            <a:endParaRPr i="1">
              <a:latin typeface="Droid Serif"/>
              <a:ea typeface="Droid Serif"/>
              <a:cs typeface="Droid Serif"/>
              <a:sym typeface="Droid Serif"/>
            </a:endParaRPr>
          </a:p>
        </p:txBody>
      </p:sp>
      <p:sp>
        <p:nvSpPr>
          <p:cNvPr id="746" name="Google Shape;746;p44"/>
          <p:cNvSpPr txBox="1"/>
          <p:nvPr/>
        </p:nvSpPr>
        <p:spPr>
          <a:xfrm>
            <a:off x="4141500" y="2228925"/>
            <a:ext cx="4481400" cy="16941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Droid Sans"/>
                <a:ea typeface="Droid Sans"/>
                <a:cs typeface="Droid Sans"/>
                <a:sym typeface="Droid Sans"/>
              </a:rPr>
              <a:t>PaintArtifact</a:t>
            </a:r>
            <a:endParaRPr b="1">
              <a:solidFill>
                <a:srgbClr val="0000FF"/>
              </a:solidFill>
              <a:latin typeface="Droid Sans"/>
              <a:ea typeface="Droid Sans"/>
              <a:cs typeface="Droid Sans"/>
              <a:sym typeface="Droid Sans"/>
            </a:endParaRPr>
          </a:p>
        </p:txBody>
      </p:sp>
      <p:grpSp>
        <p:nvGrpSpPr>
          <p:cNvPr id="747" name="Google Shape;747;p44"/>
          <p:cNvGrpSpPr/>
          <p:nvPr/>
        </p:nvGrpSpPr>
        <p:grpSpPr>
          <a:xfrm>
            <a:off x="4356574" y="2633850"/>
            <a:ext cx="1624500" cy="1133100"/>
            <a:chOff x="3643974" y="2644075"/>
            <a:chExt cx="1624500" cy="1133100"/>
          </a:xfrm>
        </p:grpSpPr>
        <p:sp>
          <p:nvSpPr>
            <p:cNvPr id="748" name="Google Shape;748;p44"/>
            <p:cNvSpPr/>
            <p:nvPr/>
          </p:nvSpPr>
          <p:spPr>
            <a:xfrm>
              <a:off x="3643974" y="2644075"/>
              <a:ext cx="1624500" cy="11331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4"/>
            <p:cNvSpPr/>
            <p:nvPr/>
          </p:nvSpPr>
          <p:spPr>
            <a:xfrm>
              <a:off x="3901525" y="2966000"/>
              <a:ext cx="920400" cy="6753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50" name="Google Shape;750;p44"/>
            <p:cNvSpPr/>
            <p:nvPr/>
          </p:nvSpPr>
          <p:spPr>
            <a:xfrm>
              <a:off x="4821924" y="2966011"/>
              <a:ext cx="334200" cy="6753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51" name="Google Shape;751;p44"/>
            <p:cNvSpPr txBox="1"/>
            <p:nvPr/>
          </p:nvSpPr>
          <p:spPr>
            <a:xfrm>
              <a:off x="3643975" y="2644075"/>
              <a:ext cx="1512300" cy="2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grpSp>
      <p:grpSp>
        <p:nvGrpSpPr>
          <p:cNvPr id="752" name="Google Shape;752;p44"/>
          <p:cNvGrpSpPr/>
          <p:nvPr/>
        </p:nvGrpSpPr>
        <p:grpSpPr>
          <a:xfrm>
            <a:off x="6083849" y="2633850"/>
            <a:ext cx="1624500" cy="1133100"/>
            <a:chOff x="3643974" y="2644075"/>
            <a:chExt cx="1624500" cy="1133100"/>
          </a:xfrm>
        </p:grpSpPr>
        <p:sp>
          <p:nvSpPr>
            <p:cNvPr id="753" name="Google Shape;753;p44"/>
            <p:cNvSpPr/>
            <p:nvPr/>
          </p:nvSpPr>
          <p:spPr>
            <a:xfrm>
              <a:off x="3643974" y="2644075"/>
              <a:ext cx="1624500" cy="11331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4"/>
            <p:cNvSpPr/>
            <p:nvPr/>
          </p:nvSpPr>
          <p:spPr>
            <a:xfrm>
              <a:off x="3901525" y="2966000"/>
              <a:ext cx="920400" cy="6753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55" name="Google Shape;755;p44"/>
            <p:cNvSpPr/>
            <p:nvPr/>
          </p:nvSpPr>
          <p:spPr>
            <a:xfrm>
              <a:off x="4821924" y="2966011"/>
              <a:ext cx="334200" cy="6753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56" name="Google Shape;756;p44"/>
            <p:cNvSpPr txBox="1"/>
            <p:nvPr/>
          </p:nvSpPr>
          <p:spPr>
            <a:xfrm>
              <a:off x="3643975" y="2644075"/>
              <a:ext cx="1512300" cy="2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grpSp>
      <p:grpSp>
        <p:nvGrpSpPr>
          <p:cNvPr id="757" name="Google Shape;757;p44"/>
          <p:cNvGrpSpPr/>
          <p:nvPr/>
        </p:nvGrpSpPr>
        <p:grpSpPr>
          <a:xfrm>
            <a:off x="7790571" y="2633850"/>
            <a:ext cx="649685" cy="1133100"/>
            <a:chOff x="3643854" y="2644075"/>
            <a:chExt cx="1624619" cy="1133100"/>
          </a:xfrm>
        </p:grpSpPr>
        <p:sp>
          <p:nvSpPr>
            <p:cNvPr id="758" name="Google Shape;758;p44"/>
            <p:cNvSpPr/>
            <p:nvPr/>
          </p:nvSpPr>
          <p:spPr>
            <a:xfrm>
              <a:off x="3643974" y="2644075"/>
              <a:ext cx="1624500" cy="11331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4"/>
            <p:cNvSpPr txBox="1"/>
            <p:nvPr/>
          </p:nvSpPr>
          <p:spPr>
            <a:xfrm>
              <a:off x="3643854" y="2995075"/>
              <a:ext cx="1147200" cy="2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a:t>
              </a:r>
              <a:endParaRPr sz="1200">
                <a:latin typeface="Droid Sans"/>
                <a:ea typeface="Droid Sans"/>
                <a:cs typeface="Droid Sans"/>
                <a:sym typeface="Droid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45"/>
          <p:cNvSpPr/>
          <p:nvPr/>
        </p:nvSpPr>
        <p:spPr>
          <a:xfrm>
            <a:off x="3124150" y="1697513"/>
            <a:ext cx="4320300" cy="3570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767" name="Google Shape;767;p45"/>
          <p:cNvSpPr/>
          <p:nvPr/>
        </p:nvSpPr>
        <p:spPr>
          <a:xfrm>
            <a:off x="1066925" y="1262975"/>
            <a:ext cx="20955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5"/>
          <p:cNvSpPr/>
          <p:nvPr/>
        </p:nvSpPr>
        <p:spPr>
          <a:xfrm>
            <a:off x="1237950" y="1624763"/>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69" name="Google Shape;769;p45"/>
          <p:cNvSpPr/>
          <p:nvPr/>
        </p:nvSpPr>
        <p:spPr>
          <a:xfrm>
            <a:off x="2129250" y="1624763"/>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70" name="Google Shape;770;p45"/>
          <p:cNvSpPr txBox="1"/>
          <p:nvPr/>
        </p:nvSpPr>
        <p:spPr>
          <a:xfrm>
            <a:off x="1066925" y="1262975"/>
            <a:ext cx="23430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a:t>
            </a:r>
            <a:r>
              <a:rPr b="1" lang="en">
                <a:latin typeface="Consolas"/>
                <a:ea typeface="Consolas"/>
                <a:cs typeface="Consolas"/>
                <a:sym typeface="Consolas"/>
              </a:rPr>
              <a:t>DisplayItemList</a:t>
            </a:r>
            <a:endParaRPr b="1" sz="1200">
              <a:latin typeface="Consolas"/>
              <a:ea typeface="Consolas"/>
              <a:cs typeface="Consolas"/>
              <a:sym typeface="Consolas"/>
            </a:endParaRPr>
          </a:p>
        </p:txBody>
      </p:sp>
      <p:pic>
        <p:nvPicPr>
          <p:cNvPr descr="flat,800x800,075,t.jpg" id="771" name="Google Shape;771;p45"/>
          <p:cNvPicPr preferRelativeResize="0"/>
          <p:nvPr/>
        </p:nvPicPr>
        <p:blipFill>
          <a:blip r:embed="rId3">
            <a:alphaModFix/>
          </a:blip>
          <a:stretch>
            <a:fillRect/>
          </a:stretch>
        </p:blipFill>
        <p:spPr>
          <a:xfrm>
            <a:off x="7444450" y="1754175"/>
            <a:ext cx="934512" cy="934512"/>
          </a:xfrm>
          <a:prstGeom prst="rect">
            <a:avLst/>
          </a:prstGeom>
          <a:noFill/>
          <a:ln cap="flat" cmpd="sng" w="9525">
            <a:solidFill>
              <a:srgbClr val="000000"/>
            </a:solidFill>
            <a:prstDash val="solid"/>
            <a:round/>
            <a:headEnd len="sm" w="sm" type="none"/>
            <a:tailEnd len="sm" w="sm" type="none"/>
          </a:ln>
        </p:spPr>
      </p:pic>
      <p:sp>
        <p:nvSpPr>
          <p:cNvPr id="772" name="Google Shape;772;p45"/>
          <p:cNvSpPr txBox="1"/>
          <p:nvPr/>
        </p:nvSpPr>
        <p:spPr>
          <a:xfrm>
            <a:off x="6618250" y="2322075"/>
            <a:ext cx="826200" cy="42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bitmap</a:t>
            </a:r>
            <a:endParaRPr i="1">
              <a:latin typeface="Droid Serif"/>
              <a:ea typeface="Droid Serif"/>
              <a:cs typeface="Droid Serif"/>
              <a:sym typeface="Droid Serif"/>
            </a:endParaRPr>
          </a:p>
        </p:txBody>
      </p:sp>
      <p:sp>
        <p:nvSpPr>
          <p:cNvPr id="773" name="Google Shape;773;p45"/>
          <p:cNvSpPr txBox="1"/>
          <p:nvPr/>
        </p:nvSpPr>
        <p:spPr>
          <a:xfrm>
            <a:off x="646800" y="2248800"/>
            <a:ext cx="46872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Rasterization</a:t>
            </a:r>
            <a:r>
              <a:rPr i="1" lang="en" sz="1800">
                <a:latin typeface="Droid Serif"/>
                <a:ea typeface="Droid Serif"/>
                <a:cs typeface="Droid Serif"/>
                <a:sym typeface="Droid Serif"/>
              </a:rPr>
              <a:t> turns (part of) a display item list into a </a:t>
            </a:r>
            <a:r>
              <a:rPr b="1" i="1" lang="en" sz="1800">
                <a:latin typeface="Droid Serif"/>
                <a:ea typeface="Droid Serif"/>
                <a:cs typeface="Droid Serif"/>
                <a:sym typeface="Droid Serif"/>
              </a:rPr>
              <a:t>bitmap</a:t>
            </a:r>
            <a:r>
              <a:rPr i="1" lang="en" sz="1800">
                <a:latin typeface="Droid Serif"/>
                <a:ea typeface="Droid Serif"/>
                <a:cs typeface="Droid Serif"/>
                <a:sym typeface="Droid Serif"/>
              </a:rPr>
              <a:t> of color values.</a:t>
            </a:r>
            <a:endParaRPr i="1" sz="1800">
              <a:latin typeface="Droid Serif"/>
              <a:ea typeface="Droid Serif"/>
              <a:cs typeface="Droid Serif"/>
              <a:sym typeface="Droid Serif"/>
            </a:endParaRPr>
          </a:p>
        </p:txBody>
      </p:sp>
      <p:sp>
        <p:nvSpPr>
          <p:cNvPr id="774" name="Google Shape;774;p45"/>
          <p:cNvSpPr/>
          <p:nvPr/>
        </p:nvSpPr>
        <p:spPr>
          <a:xfrm>
            <a:off x="2057400" y="32004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5" name="Google Shape;775;p45"/>
          <p:cNvSpPr/>
          <p:nvPr/>
        </p:nvSpPr>
        <p:spPr>
          <a:xfrm>
            <a:off x="2667000" y="32004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6" name="Google Shape;776;p45"/>
          <p:cNvSpPr/>
          <p:nvPr/>
        </p:nvSpPr>
        <p:spPr>
          <a:xfrm>
            <a:off x="2057400" y="36576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7" name="Google Shape;777;p45"/>
          <p:cNvSpPr/>
          <p:nvPr/>
        </p:nvSpPr>
        <p:spPr>
          <a:xfrm>
            <a:off x="2667000" y="36576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78" name="Google Shape;778;p45"/>
          <p:cNvSpPr/>
          <p:nvPr/>
        </p:nvSpPr>
        <p:spPr>
          <a:xfrm>
            <a:off x="3276600" y="32004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79" name="Google Shape;779;p45"/>
          <p:cNvSpPr/>
          <p:nvPr/>
        </p:nvSpPr>
        <p:spPr>
          <a:xfrm>
            <a:off x="2057400" y="41148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80" name="Google Shape;780;p45"/>
          <p:cNvSpPr/>
          <p:nvPr/>
        </p:nvSpPr>
        <p:spPr>
          <a:xfrm>
            <a:off x="3276600" y="36576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1" name="Google Shape;781;p45"/>
          <p:cNvSpPr/>
          <p:nvPr/>
        </p:nvSpPr>
        <p:spPr>
          <a:xfrm>
            <a:off x="2667000" y="41148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2" name="Google Shape;782;p45"/>
          <p:cNvSpPr/>
          <p:nvPr/>
        </p:nvSpPr>
        <p:spPr>
          <a:xfrm>
            <a:off x="3276600" y="41148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3" name="Google Shape;783;p45"/>
          <p:cNvSpPr txBox="1"/>
          <p:nvPr/>
        </p:nvSpPr>
        <p:spPr>
          <a:xfrm>
            <a:off x="4038600" y="3526800"/>
            <a:ext cx="12954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(red, green,</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 blue, alpha)</a:t>
            </a:r>
            <a:endParaRPr i="1">
              <a:latin typeface="Droid Serif"/>
              <a:ea typeface="Droid Serif"/>
              <a:cs typeface="Droid Serif"/>
              <a:sym typeface="Droid Serif"/>
            </a:endParaRPr>
          </a:p>
        </p:txBody>
      </p:sp>
      <p:pic>
        <p:nvPicPr>
          <p:cNvPr descr="color-cube.png" id="784" name="Google Shape;784;p45"/>
          <p:cNvPicPr preferRelativeResize="0"/>
          <p:nvPr/>
        </p:nvPicPr>
        <p:blipFill>
          <a:blip r:embed="rId4">
            <a:alphaModFix/>
          </a:blip>
          <a:stretch>
            <a:fillRect/>
          </a:stretch>
        </p:blipFill>
        <p:spPr>
          <a:xfrm>
            <a:off x="5283450" y="3124200"/>
            <a:ext cx="2031750" cy="1625400"/>
          </a:xfrm>
          <a:prstGeom prst="rect">
            <a:avLst/>
          </a:prstGeom>
          <a:noFill/>
          <a:ln>
            <a:noFill/>
          </a:ln>
        </p:spPr>
      </p:pic>
      <p:sp>
        <p:nvSpPr>
          <p:cNvPr id="785" name="Google Shape;785;p45"/>
          <p:cNvSpPr txBox="1"/>
          <p:nvPr/>
        </p:nvSpPr>
        <p:spPr>
          <a:xfrm>
            <a:off x="4913325" y="1182000"/>
            <a:ext cx="38499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cc::ResourcePool::</a:t>
            </a:r>
            <a:r>
              <a:rPr b="1" lang="en">
                <a:latin typeface="Consolas"/>
                <a:ea typeface="Consolas"/>
                <a:cs typeface="Consolas"/>
                <a:sym typeface="Consolas"/>
              </a:rPr>
              <a:t>InUsePoolResource</a:t>
            </a:r>
            <a:endParaRPr b="1">
              <a:solidFill>
                <a:srgbClr val="0000FF"/>
              </a:solidFill>
              <a:latin typeface="Consolas"/>
              <a:ea typeface="Consolas"/>
              <a:cs typeface="Consolas"/>
              <a:sym typeface="Consolas"/>
            </a:endParaRPr>
          </a:p>
        </p:txBody>
      </p:sp>
      <p:cxnSp>
        <p:nvCxnSpPr>
          <p:cNvPr id="786" name="Google Shape;786;p45"/>
          <p:cNvCxnSpPr>
            <a:endCxn id="771" idx="3"/>
          </p:cNvCxnSpPr>
          <p:nvPr/>
        </p:nvCxnSpPr>
        <p:spPr>
          <a:xfrm rot="5400000">
            <a:off x="8051662" y="1692531"/>
            <a:ext cx="856200" cy="201600"/>
          </a:xfrm>
          <a:prstGeom prst="bentConnector2">
            <a:avLst/>
          </a:prstGeom>
          <a:noFill/>
          <a:ln cap="flat" cmpd="sng" w="19050">
            <a:solidFill>
              <a:schemeClr val="dk2"/>
            </a:solidFill>
            <a:prstDash val="solid"/>
            <a:round/>
            <a:headEnd len="med" w="med" type="oval"/>
            <a:tailEnd len="med" w="med" type="triangle"/>
          </a:ln>
        </p:spPr>
      </p:cxnSp>
      <p:sp>
        <p:nvSpPr>
          <p:cNvPr id="787" name="Google Shape;787;p45"/>
          <p:cNvSpPr txBox="1"/>
          <p:nvPr/>
        </p:nvSpPr>
        <p:spPr>
          <a:xfrm>
            <a:off x="3626200" y="1715400"/>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6"/>
          <p:cNvSpPr txBox="1"/>
          <p:nvPr/>
        </p:nvSpPr>
        <p:spPr>
          <a:xfrm>
            <a:off x="5689888" y="1122125"/>
            <a:ext cx="2448000" cy="9867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InUsePoolResource</a:t>
            </a:r>
            <a:endParaRPr>
              <a:solidFill>
                <a:srgbClr val="0000FF"/>
              </a:solidFill>
              <a:latin typeface="Consolas"/>
              <a:ea typeface="Consolas"/>
              <a:cs typeface="Consolas"/>
              <a:sym typeface="Consolas"/>
            </a:endParaRPr>
          </a:p>
        </p:txBody>
      </p:sp>
      <p:sp>
        <p:nvSpPr>
          <p:cNvPr id="793" name="Google Shape;793;p4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795" name="Google Shape;795;p46"/>
          <p:cNvSpPr/>
          <p:nvPr/>
        </p:nvSpPr>
        <p:spPr>
          <a:xfrm>
            <a:off x="5198563" y="2763250"/>
            <a:ext cx="2819400" cy="1643400"/>
          </a:xfrm>
          <a:prstGeom prst="rect">
            <a:avLst/>
          </a:prstGeom>
          <a:solidFill>
            <a:srgbClr val="EFEFEF"/>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6"/>
          <p:cNvSpPr/>
          <p:nvPr/>
        </p:nvSpPr>
        <p:spPr>
          <a:xfrm>
            <a:off x="5878138" y="1530725"/>
            <a:ext cx="2071500" cy="4362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GpuRasterBacking</a:t>
            </a:r>
            <a:endParaRPr b="1">
              <a:latin typeface="Consolas"/>
              <a:ea typeface="Consolas"/>
              <a:cs typeface="Consolas"/>
              <a:sym typeface="Consolas"/>
            </a:endParaRPr>
          </a:p>
        </p:txBody>
      </p:sp>
      <p:sp>
        <p:nvSpPr>
          <p:cNvPr id="797" name="Google Shape;797;p46"/>
          <p:cNvSpPr txBox="1"/>
          <p:nvPr/>
        </p:nvSpPr>
        <p:spPr>
          <a:xfrm>
            <a:off x="5198563" y="2763250"/>
            <a:ext cx="13200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GPU memory</a:t>
            </a:r>
            <a:endParaRPr i="1">
              <a:latin typeface="Droid Serif"/>
              <a:ea typeface="Droid Serif"/>
              <a:cs typeface="Droid Serif"/>
              <a:sym typeface="Droid Serif"/>
            </a:endParaRPr>
          </a:p>
        </p:txBody>
      </p:sp>
      <p:pic>
        <p:nvPicPr>
          <p:cNvPr descr="virtual_desktop-amd_ati_desktop.jpg" id="798" name="Google Shape;798;p46"/>
          <p:cNvPicPr preferRelativeResize="0"/>
          <p:nvPr/>
        </p:nvPicPr>
        <p:blipFill>
          <a:blip r:embed="rId3">
            <a:alphaModFix/>
          </a:blip>
          <a:stretch>
            <a:fillRect/>
          </a:stretch>
        </p:blipFill>
        <p:spPr>
          <a:xfrm>
            <a:off x="1018013" y="3143175"/>
            <a:ext cx="3274200" cy="1871750"/>
          </a:xfrm>
          <a:prstGeom prst="rect">
            <a:avLst/>
          </a:prstGeom>
          <a:noFill/>
          <a:ln>
            <a:noFill/>
          </a:ln>
        </p:spPr>
      </p:pic>
      <p:pic>
        <p:nvPicPr>
          <p:cNvPr descr="flat,800x800,075,t.jpg" id="799" name="Google Shape;799;p46"/>
          <p:cNvPicPr preferRelativeResize="0"/>
          <p:nvPr/>
        </p:nvPicPr>
        <p:blipFill>
          <a:blip r:embed="rId4">
            <a:alphaModFix/>
          </a:blip>
          <a:stretch>
            <a:fillRect/>
          </a:stretch>
        </p:blipFill>
        <p:spPr>
          <a:xfrm>
            <a:off x="5663800" y="3143163"/>
            <a:ext cx="934512" cy="934512"/>
          </a:xfrm>
          <a:prstGeom prst="rect">
            <a:avLst/>
          </a:prstGeom>
          <a:noFill/>
          <a:ln cap="flat" cmpd="sng" w="9525">
            <a:solidFill>
              <a:srgbClr val="000000"/>
            </a:solidFill>
            <a:prstDash val="solid"/>
            <a:round/>
            <a:headEnd len="sm" w="sm" type="none"/>
            <a:tailEnd len="sm" w="sm" type="none"/>
          </a:ln>
        </p:spPr>
      </p:pic>
      <p:pic>
        <p:nvPicPr>
          <p:cNvPr descr="flat,800x800,075,t.jpg" id="800" name="Google Shape;800;p46"/>
          <p:cNvPicPr preferRelativeResize="0"/>
          <p:nvPr/>
        </p:nvPicPr>
        <p:blipFill>
          <a:blip r:embed="rId4">
            <a:alphaModFix/>
          </a:blip>
          <a:stretch>
            <a:fillRect/>
          </a:stretch>
        </p:blipFill>
        <p:spPr>
          <a:xfrm>
            <a:off x="5740000" y="3219363"/>
            <a:ext cx="934512" cy="934512"/>
          </a:xfrm>
          <a:prstGeom prst="rect">
            <a:avLst/>
          </a:prstGeom>
          <a:noFill/>
          <a:ln cap="flat" cmpd="sng" w="9525">
            <a:solidFill>
              <a:srgbClr val="000000"/>
            </a:solidFill>
            <a:prstDash val="solid"/>
            <a:round/>
            <a:headEnd len="sm" w="sm" type="none"/>
            <a:tailEnd len="sm" w="sm" type="none"/>
          </a:ln>
        </p:spPr>
      </p:pic>
      <p:pic>
        <p:nvPicPr>
          <p:cNvPr descr="flat,800x800,075,t.jpg" id="801" name="Google Shape;801;p46"/>
          <p:cNvPicPr preferRelativeResize="0"/>
          <p:nvPr/>
        </p:nvPicPr>
        <p:blipFill>
          <a:blip r:embed="rId4">
            <a:alphaModFix/>
          </a:blip>
          <a:stretch>
            <a:fillRect/>
          </a:stretch>
        </p:blipFill>
        <p:spPr>
          <a:xfrm>
            <a:off x="5816200" y="3315675"/>
            <a:ext cx="934512" cy="934512"/>
          </a:xfrm>
          <a:prstGeom prst="rect">
            <a:avLst/>
          </a:prstGeom>
          <a:noFill/>
          <a:ln cap="flat" cmpd="sng" w="9525">
            <a:solidFill>
              <a:srgbClr val="000000"/>
            </a:solidFill>
            <a:prstDash val="solid"/>
            <a:round/>
            <a:headEnd len="sm" w="sm" type="none"/>
            <a:tailEnd len="sm" w="sm" type="none"/>
          </a:ln>
        </p:spPr>
      </p:pic>
      <p:cxnSp>
        <p:nvCxnSpPr>
          <p:cNvPr id="802" name="Google Shape;802;p46"/>
          <p:cNvCxnSpPr>
            <a:endCxn id="801" idx="3"/>
          </p:cNvCxnSpPr>
          <p:nvPr/>
        </p:nvCxnSpPr>
        <p:spPr>
          <a:xfrm rot="5400000">
            <a:off x="6233213" y="2271531"/>
            <a:ext cx="2028900" cy="993900"/>
          </a:xfrm>
          <a:prstGeom prst="curvedConnector2">
            <a:avLst/>
          </a:prstGeom>
          <a:noFill/>
          <a:ln cap="flat" cmpd="sng" w="28575">
            <a:solidFill>
              <a:srgbClr val="666666"/>
            </a:solidFill>
            <a:prstDash val="dash"/>
            <a:round/>
            <a:headEnd len="med" w="med" type="oval"/>
            <a:tailEnd len="med" w="med" type="triangle"/>
          </a:ln>
        </p:spPr>
      </p:cxnSp>
      <p:sp>
        <p:nvSpPr>
          <p:cNvPr id="803" name="Google Shape;803;p46"/>
          <p:cNvSpPr txBox="1"/>
          <p:nvPr/>
        </p:nvSpPr>
        <p:spPr>
          <a:xfrm>
            <a:off x="5689888" y="2231738"/>
            <a:ext cx="19812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Mailbox</a:t>
            </a:r>
            <a:endParaRPr i="1">
              <a:latin typeface="Droid Serif"/>
              <a:ea typeface="Droid Serif"/>
              <a:cs typeface="Droid Serif"/>
              <a:sym typeface="Droid Serif"/>
            </a:endParaRPr>
          </a:p>
        </p:txBody>
      </p:sp>
      <p:cxnSp>
        <p:nvCxnSpPr>
          <p:cNvPr id="804" name="Google Shape;804;p46"/>
          <p:cNvCxnSpPr/>
          <p:nvPr/>
        </p:nvCxnSpPr>
        <p:spPr>
          <a:xfrm flipH="1" rot="10800000">
            <a:off x="3152188" y="4100025"/>
            <a:ext cx="2851200" cy="240000"/>
          </a:xfrm>
          <a:prstGeom prst="straightConnector1">
            <a:avLst/>
          </a:prstGeom>
          <a:noFill/>
          <a:ln cap="flat" cmpd="sng" w="19050">
            <a:solidFill>
              <a:schemeClr val="dk2"/>
            </a:solidFill>
            <a:prstDash val="solid"/>
            <a:round/>
            <a:headEnd len="med" w="med" type="none"/>
            <a:tailEnd len="med" w="med" type="triangle"/>
          </a:ln>
        </p:spPr>
      </p:cxnSp>
      <p:pic>
        <p:nvPicPr>
          <p:cNvPr descr="lower-left-paintbrush_1f58c.png" id="805" name="Google Shape;805;p46"/>
          <p:cNvPicPr preferRelativeResize="0"/>
          <p:nvPr/>
        </p:nvPicPr>
        <p:blipFill>
          <a:blip r:embed="rId5">
            <a:alphaModFix/>
          </a:blip>
          <a:stretch>
            <a:fillRect/>
          </a:stretch>
        </p:blipFill>
        <p:spPr>
          <a:xfrm>
            <a:off x="3972063" y="3823025"/>
            <a:ext cx="762000" cy="781050"/>
          </a:xfrm>
          <a:prstGeom prst="rect">
            <a:avLst/>
          </a:prstGeom>
          <a:noFill/>
          <a:ln>
            <a:noFill/>
          </a:ln>
        </p:spPr>
      </p:pic>
      <p:sp>
        <p:nvSpPr>
          <p:cNvPr id="806" name="Google Shape;806;p46"/>
          <p:cNvSpPr txBox="1"/>
          <p:nvPr/>
        </p:nvSpPr>
        <p:spPr>
          <a:xfrm>
            <a:off x="558425" y="2500325"/>
            <a:ext cx="45270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Raster can be </a:t>
            </a:r>
            <a:r>
              <a:rPr b="1" i="1" lang="en" sz="1800">
                <a:latin typeface="Droid Serif"/>
                <a:ea typeface="Droid Serif"/>
                <a:cs typeface="Droid Serif"/>
                <a:sym typeface="Droid Serif"/>
              </a:rPr>
              <a:t>accelerated</a:t>
            </a:r>
            <a:r>
              <a:rPr i="1" lang="en" sz="1800">
                <a:latin typeface="Droid Serif"/>
                <a:ea typeface="Droid Serif"/>
                <a:cs typeface="Droid Serif"/>
                <a:sym typeface="Droid Serif"/>
              </a:rPr>
              <a:t> by the GPU.</a:t>
            </a:r>
            <a:endParaRPr i="1" sz="1800">
              <a:latin typeface="Droid Serif"/>
              <a:ea typeface="Droid Serif"/>
              <a:cs typeface="Droid Serif"/>
              <a:sym typeface="Droid Serif"/>
            </a:endParaRPr>
          </a:p>
        </p:txBody>
      </p:sp>
      <p:sp>
        <p:nvSpPr>
          <p:cNvPr id="807" name="Google Shape;807;p46"/>
          <p:cNvSpPr/>
          <p:nvPr/>
        </p:nvSpPr>
        <p:spPr>
          <a:xfrm>
            <a:off x="3124150" y="1697525"/>
            <a:ext cx="2539800" cy="3570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6"/>
          <p:cNvSpPr/>
          <p:nvPr/>
        </p:nvSpPr>
        <p:spPr>
          <a:xfrm>
            <a:off x="1066925" y="1262975"/>
            <a:ext cx="20571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6"/>
          <p:cNvSpPr/>
          <p:nvPr/>
        </p:nvSpPr>
        <p:spPr>
          <a:xfrm>
            <a:off x="1237950" y="1624763"/>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10" name="Google Shape;810;p46"/>
          <p:cNvSpPr/>
          <p:nvPr/>
        </p:nvSpPr>
        <p:spPr>
          <a:xfrm>
            <a:off x="2129250" y="1624763"/>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811" name="Google Shape;811;p46"/>
          <p:cNvSpPr txBox="1"/>
          <p:nvPr/>
        </p:nvSpPr>
        <p:spPr>
          <a:xfrm>
            <a:off x="1066925" y="1262975"/>
            <a:ext cx="23430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a:t>
            </a:r>
            <a:r>
              <a:rPr b="1" lang="en">
                <a:latin typeface="Consolas"/>
                <a:ea typeface="Consolas"/>
                <a:cs typeface="Consolas"/>
                <a:sym typeface="Consolas"/>
              </a:rPr>
              <a:t>DisplayItemList</a:t>
            </a:r>
            <a:endParaRPr b="1" sz="1200">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7"/>
          <p:cNvSpPr/>
          <p:nvPr/>
        </p:nvSpPr>
        <p:spPr>
          <a:xfrm>
            <a:off x="472825" y="2281125"/>
            <a:ext cx="5943600" cy="2490900"/>
          </a:xfrm>
          <a:prstGeom prst="roundRect">
            <a:avLst>
              <a:gd fmla="val 9232" name="adj"/>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819" name="Google Shape;819;p47"/>
          <p:cNvSpPr/>
          <p:nvPr/>
        </p:nvSpPr>
        <p:spPr>
          <a:xfrm>
            <a:off x="541825" y="1358525"/>
            <a:ext cx="2445600" cy="69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{rect, flags}</a:t>
            </a:r>
            <a:endParaRPr>
              <a:latin typeface="Droid Sans"/>
              <a:ea typeface="Droid Sans"/>
              <a:cs typeface="Droid Sans"/>
              <a:sym typeface="Droid Sans"/>
            </a:endParaRPr>
          </a:p>
        </p:txBody>
      </p:sp>
      <p:sp>
        <p:nvSpPr>
          <p:cNvPr id="820" name="Google Shape;820;p47"/>
          <p:cNvSpPr txBox="1"/>
          <p:nvPr/>
        </p:nvSpPr>
        <p:spPr>
          <a:xfrm>
            <a:off x="1778400" y="1533625"/>
            <a:ext cx="10545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Raster()</a:t>
            </a:r>
            <a:endParaRPr>
              <a:solidFill>
                <a:srgbClr val="0000FF"/>
              </a:solidFill>
              <a:latin typeface="Consolas"/>
              <a:ea typeface="Consolas"/>
              <a:cs typeface="Consolas"/>
              <a:sym typeface="Consolas"/>
            </a:endParaRPr>
          </a:p>
        </p:txBody>
      </p:sp>
      <p:cxnSp>
        <p:nvCxnSpPr>
          <p:cNvPr id="821" name="Google Shape;821;p47"/>
          <p:cNvCxnSpPr>
            <a:stCxn id="820" idx="3"/>
            <a:endCxn id="822" idx="1"/>
          </p:cNvCxnSpPr>
          <p:nvPr/>
        </p:nvCxnSpPr>
        <p:spPr>
          <a:xfrm flipH="1" rot="10800000">
            <a:off x="2832900" y="1706425"/>
            <a:ext cx="632100" cy="8100"/>
          </a:xfrm>
          <a:prstGeom prst="straightConnector1">
            <a:avLst/>
          </a:prstGeom>
          <a:noFill/>
          <a:ln cap="flat" cmpd="sng" w="19050">
            <a:solidFill>
              <a:schemeClr val="dk2"/>
            </a:solidFill>
            <a:prstDash val="solid"/>
            <a:round/>
            <a:headEnd len="med" w="med" type="none"/>
            <a:tailEnd len="med" w="med" type="triangle"/>
          </a:ln>
        </p:spPr>
      </p:cxnSp>
      <p:sp>
        <p:nvSpPr>
          <p:cNvPr id="823" name="Google Shape;823;p47"/>
          <p:cNvSpPr txBox="1"/>
          <p:nvPr/>
        </p:nvSpPr>
        <p:spPr>
          <a:xfrm>
            <a:off x="2880575" y="2521900"/>
            <a:ext cx="20367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SkCanvas::</a:t>
            </a:r>
            <a:r>
              <a:rPr b="1" lang="en">
                <a:latin typeface="Consolas"/>
                <a:ea typeface="Consolas"/>
                <a:cs typeface="Consolas"/>
                <a:sym typeface="Consolas"/>
              </a:rPr>
              <a:t>drawRect</a:t>
            </a:r>
            <a:endParaRPr b="1">
              <a:solidFill>
                <a:srgbClr val="0000FF"/>
              </a:solidFill>
              <a:latin typeface="Consolas"/>
              <a:ea typeface="Consolas"/>
              <a:cs typeface="Consolas"/>
              <a:sym typeface="Consolas"/>
            </a:endParaRPr>
          </a:p>
        </p:txBody>
      </p:sp>
      <p:sp>
        <p:nvSpPr>
          <p:cNvPr id="824" name="Google Shape;824;p47"/>
          <p:cNvSpPr txBox="1"/>
          <p:nvPr/>
        </p:nvSpPr>
        <p:spPr>
          <a:xfrm>
            <a:off x="2880575" y="3096700"/>
            <a:ext cx="33855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GrRenderTargetContext::</a:t>
            </a:r>
            <a:r>
              <a:rPr b="1" lang="en">
                <a:latin typeface="Consolas"/>
                <a:ea typeface="Consolas"/>
                <a:cs typeface="Consolas"/>
                <a:sym typeface="Consolas"/>
              </a:rPr>
              <a:t>addDrawOp</a:t>
            </a:r>
            <a:endParaRPr b="1">
              <a:solidFill>
                <a:srgbClr val="0000FF"/>
              </a:solidFill>
              <a:latin typeface="Consolas"/>
              <a:ea typeface="Consolas"/>
              <a:cs typeface="Consolas"/>
              <a:sym typeface="Consolas"/>
            </a:endParaRPr>
          </a:p>
        </p:txBody>
      </p:sp>
      <p:sp>
        <p:nvSpPr>
          <p:cNvPr id="825" name="Google Shape;825;p47"/>
          <p:cNvSpPr/>
          <p:nvPr/>
        </p:nvSpPr>
        <p:spPr>
          <a:xfrm>
            <a:off x="3034150" y="3671500"/>
            <a:ext cx="5733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GrOp</a:t>
            </a:r>
            <a:endParaRPr sz="1200">
              <a:latin typeface="Droid Sans"/>
              <a:ea typeface="Droid Sans"/>
              <a:cs typeface="Droid Sans"/>
              <a:sym typeface="Droid Sans"/>
            </a:endParaRPr>
          </a:p>
        </p:txBody>
      </p:sp>
      <p:sp>
        <p:nvSpPr>
          <p:cNvPr id="826" name="Google Shape;826;p47"/>
          <p:cNvSpPr/>
          <p:nvPr/>
        </p:nvSpPr>
        <p:spPr>
          <a:xfrm>
            <a:off x="3612275" y="3671500"/>
            <a:ext cx="9564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Droid Sans"/>
                <a:ea typeface="Droid Sans"/>
                <a:cs typeface="Droid Sans"/>
                <a:sym typeface="Droid Sans"/>
              </a:rPr>
              <a:t>FillRectOp</a:t>
            </a:r>
            <a:endParaRPr b="1" sz="1200">
              <a:latin typeface="Droid Sans"/>
              <a:ea typeface="Droid Sans"/>
              <a:cs typeface="Droid Sans"/>
              <a:sym typeface="Droid Sans"/>
            </a:endParaRPr>
          </a:p>
        </p:txBody>
      </p:sp>
      <p:sp>
        <p:nvSpPr>
          <p:cNvPr id="827" name="Google Shape;827;p47"/>
          <p:cNvSpPr/>
          <p:nvPr/>
        </p:nvSpPr>
        <p:spPr>
          <a:xfrm>
            <a:off x="4573500" y="3671500"/>
            <a:ext cx="3336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 </a:t>
            </a:r>
            <a:endParaRPr sz="1200">
              <a:latin typeface="Droid Sans"/>
              <a:ea typeface="Droid Sans"/>
              <a:cs typeface="Droid Sans"/>
              <a:sym typeface="Droid Sans"/>
            </a:endParaRPr>
          </a:p>
        </p:txBody>
      </p:sp>
      <p:sp>
        <p:nvSpPr>
          <p:cNvPr id="828" name="Google Shape;828;p47"/>
          <p:cNvSpPr txBox="1"/>
          <p:nvPr/>
        </p:nvSpPr>
        <p:spPr>
          <a:xfrm>
            <a:off x="625225" y="4246300"/>
            <a:ext cx="18981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SkSurface::</a:t>
            </a:r>
            <a:r>
              <a:rPr b="1" lang="en">
                <a:latin typeface="Consolas"/>
                <a:ea typeface="Consolas"/>
                <a:cs typeface="Consolas"/>
                <a:sym typeface="Consolas"/>
              </a:rPr>
              <a:t>flush</a:t>
            </a:r>
            <a:endParaRPr b="1">
              <a:solidFill>
                <a:srgbClr val="0000FF"/>
              </a:solidFill>
              <a:latin typeface="Consolas"/>
              <a:ea typeface="Consolas"/>
              <a:cs typeface="Consolas"/>
              <a:sym typeface="Consolas"/>
            </a:endParaRPr>
          </a:p>
        </p:txBody>
      </p:sp>
      <p:sp>
        <p:nvSpPr>
          <p:cNvPr id="829" name="Google Shape;829;p47"/>
          <p:cNvSpPr txBox="1"/>
          <p:nvPr/>
        </p:nvSpPr>
        <p:spPr>
          <a:xfrm>
            <a:off x="2880575" y="4246300"/>
            <a:ext cx="15228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GrOp::</a:t>
            </a:r>
            <a:r>
              <a:rPr b="1" lang="en">
                <a:latin typeface="Consolas"/>
                <a:ea typeface="Consolas"/>
                <a:cs typeface="Consolas"/>
                <a:sym typeface="Consolas"/>
              </a:rPr>
              <a:t>execute</a:t>
            </a:r>
            <a:endParaRPr b="1">
              <a:solidFill>
                <a:srgbClr val="0000FF"/>
              </a:solidFill>
              <a:latin typeface="Consolas"/>
              <a:ea typeface="Consolas"/>
              <a:cs typeface="Consolas"/>
              <a:sym typeface="Consolas"/>
            </a:endParaRPr>
          </a:p>
        </p:txBody>
      </p:sp>
      <p:sp>
        <p:nvSpPr>
          <p:cNvPr id="830" name="Google Shape;830;p47"/>
          <p:cNvSpPr txBox="1"/>
          <p:nvPr/>
        </p:nvSpPr>
        <p:spPr>
          <a:xfrm>
            <a:off x="4682625" y="4246300"/>
            <a:ext cx="15834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GrGLGpu::</a:t>
            </a:r>
            <a:r>
              <a:rPr b="1" lang="en">
                <a:latin typeface="Consolas"/>
                <a:ea typeface="Consolas"/>
                <a:cs typeface="Consolas"/>
                <a:sym typeface="Consolas"/>
              </a:rPr>
              <a:t>draw</a:t>
            </a:r>
            <a:endParaRPr b="1">
              <a:solidFill>
                <a:srgbClr val="0000FF"/>
              </a:solidFill>
              <a:latin typeface="Consolas"/>
              <a:ea typeface="Consolas"/>
              <a:cs typeface="Consolas"/>
              <a:sym typeface="Consolas"/>
            </a:endParaRPr>
          </a:p>
        </p:txBody>
      </p:sp>
      <p:sp>
        <p:nvSpPr>
          <p:cNvPr id="831" name="Google Shape;831;p47"/>
          <p:cNvSpPr txBox="1"/>
          <p:nvPr/>
        </p:nvSpPr>
        <p:spPr>
          <a:xfrm>
            <a:off x="6645025" y="4076325"/>
            <a:ext cx="21453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glDrawElements</a:t>
            </a:r>
            <a:r>
              <a:rPr lang="en">
                <a:latin typeface="Consolas"/>
                <a:ea typeface="Consolas"/>
                <a:cs typeface="Consolas"/>
                <a:sym typeface="Consolas"/>
              </a:rPr>
              <a:t>(...)</a:t>
            </a:r>
            <a:endParaRPr b="1">
              <a:solidFill>
                <a:srgbClr val="0000FF"/>
              </a:solidFill>
              <a:latin typeface="Consolas"/>
              <a:ea typeface="Consolas"/>
              <a:cs typeface="Consolas"/>
              <a:sym typeface="Consolas"/>
            </a:endParaRPr>
          </a:p>
        </p:txBody>
      </p:sp>
      <p:cxnSp>
        <p:nvCxnSpPr>
          <p:cNvPr id="832" name="Google Shape;832;p47"/>
          <p:cNvCxnSpPr/>
          <p:nvPr/>
        </p:nvCxnSpPr>
        <p:spPr>
          <a:xfrm flipH="1">
            <a:off x="3947650" y="1869763"/>
            <a:ext cx="1800" cy="658800"/>
          </a:xfrm>
          <a:prstGeom prst="straightConnector1">
            <a:avLst/>
          </a:prstGeom>
          <a:noFill/>
          <a:ln cap="flat" cmpd="sng" w="19050">
            <a:solidFill>
              <a:schemeClr val="dk2"/>
            </a:solidFill>
            <a:prstDash val="solid"/>
            <a:round/>
            <a:headEnd len="med" w="med" type="none"/>
            <a:tailEnd len="med" w="med" type="triangle"/>
          </a:ln>
        </p:spPr>
      </p:cxnSp>
      <p:cxnSp>
        <p:nvCxnSpPr>
          <p:cNvPr id="833" name="Google Shape;833;p47"/>
          <p:cNvCxnSpPr/>
          <p:nvPr/>
        </p:nvCxnSpPr>
        <p:spPr>
          <a:xfrm>
            <a:off x="3068775" y="2892775"/>
            <a:ext cx="0" cy="194700"/>
          </a:xfrm>
          <a:prstGeom prst="straightConnector1">
            <a:avLst/>
          </a:prstGeom>
          <a:noFill/>
          <a:ln cap="flat" cmpd="sng" w="19050">
            <a:solidFill>
              <a:schemeClr val="dk2"/>
            </a:solidFill>
            <a:prstDash val="solid"/>
            <a:round/>
            <a:headEnd len="med" w="med" type="none"/>
            <a:tailEnd len="med" w="med" type="triangle"/>
          </a:ln>
        </p:spPr>
      </p:cxnSp>
      <p:cxnSp>
        <p:nvCxnSpPr>
          <p:cNvPr id="834" name="Google Shape;834;p47"/>
          <p:cNvCxnSpPr/>
          <p:nvPr/>
        </p:nvCxnSpPr>
        <p:spPr>
          <a:xfrm>
            <a:off x="3847250" y="3467375"/>
            <a:ext cx="0" cy="204000"/>
          </a:xfrm>
          <a:prstGeom prst="straightConnector1">
            <a:avLst/>
          </a:prstGeom>
          <a:noFill/>
          <a:ln cap="flat" cmpd="sng" w="19050">
            <a:solidFill>
              <a:schemeClr val="dk2"/>
            </a:solidFill>
            <a:prstDash val="solid"/>
            <a:round/>
            <a:headEnd len="med" w="med" type="none"/>
            <a:tailEnd len="med" w="med" type="triangle"/>
          </a:ln>
        </p:spPr>
      </p:cxnSp>
      <p:cxnSp>
        <p:nvCxnSpPr>
          <p:cNvPr id="835" name="Google Shape;835;p47"/>
          <p:cNvCxnSpPr/>
          <p:nvPr/>
        </p:nvCxnSpPr>
        <p:spPr>
          <a:xfrm>
            <a:off x="3856525" y="4041950"/>
            <a:ext cx="0" cy="213300"/>
          </a:xfrm>
          <a:prstGeom prst="straightConnector1">
            <a:avLst/>
          </a:prstGeom>
          <a:noFill/>
          <a:ln cap="flat" cmpd="sng" w="19050">
            <a:solidFill>
              <a:schemeClr val="dk2"/>
            </a:solidFill>
            <a:prstDash val="solid"/>
            <a:round/>
            <a:headEnd len="med" w="med" type="none"/>
            <a:tailEnd len="med" w="med" type="triangle"/>
          </a:ln>
        </p:spPr>
      </p:cxnSp>
      <p:cxnSp>
        <p:nvCxnSpPr>
          <p:cNvPr id="836" name="Google Shape;836;p47"/>
          <p:cNvCxnSpPr/>
          <p:nvPr/>
        </p:nvCxnSpPr>
        <p:spPr>
          <a:xfrm>
            <a:off x="4421850" y="4421925"/>
            <a:ext cx="268800" cy="0"/>
          </a:xfrm>
          <a:prstGeom prst="straightConnector1">
            <a:avLst/>
          </a:prstGeom>
          <a:noFill/>
          <a:ln cap="flat" cmpd="sng" w="19050">
            <a:solidFill>
              <a:schemeClr val="dk2"/>
            </a:solidFill>
            <a:prstDash val="solid"/>
            <a:round/>
            <a:headEnd len="med" w="med" type="none"/>
            <a:tailEnd len="med" w="med" type="triangle"/>
          </a:ln>
        </p:spPr>
      </p:cxnSp>
      <p:cxnSp>
        <p:nvCxnSpPr>
          <p:cNvPr id="837" name="Google Shape;837;p47"/>
          <p:cNvCxnSpPr/>
          <p:nvPr/>
        </p:nvCxnSpPr>
        <p:spPr>
          <a:xfrm>
            <a:off x="2540525" y="4403400"/>
            <a:ext cx="333600" cy="0"/>
          </a:xfrm>
          <a:prstGeom prst="straightConnector1">
            <a:avLst/>
          </a:prstGeom>
          <a:noFill/>
          <a:ln cap="flat" cmpd="sng" w="19050">
            <a:solidFill>
              <a:schemeClr val="dk2"/>
            </a:solidFill>
            <a:prstDash val="solid"/>
            <a:round/>
            <a:headEnd len="med" w="med" type="none"/>
            <a:tailEnd len="med" w="med" type="triangle"/>
          </a:ln>
        </p:spPr>
      </p:cxnSp>
      <p:pic>
        <p:nvPicPr>
          <p:cNvPr descr="logo.png" id="838" name="Google Shape;838;p47"/>
          <p:cNvPicPr preferRelativeResize="0"/>
          <p:nvPr/>
        </p:nvPicPr>
        <p:blipFill>
          <a:blip r:embed="rId3">
            <a:alphaModFix/>
          </a:blip>
          <a:stretch>
            <a:fillRect/>
          </a:stretch>
        </p:blipFill>
        <p:spPr>
          <a:xfrm>
            <a:off x="755050" y="2513150"/>
            <a:ext cx="1775175" cy="811075"/>
          </a:xfrm>
          <a:prstGeom prst="rect">
            <a:avLst/>
          </a:prstGeom>
          <a:noFill/>
          <a:ln>
            <a:noFill/>
          </a:ln>
        </p:spPr>
      </p:pic>
      <p:pic>
        <p:nvPicPr>
          <p:cNvPr descr="opengl_logo.png" id="839" name="Google Shape;839;p47"/>
          <p:cNvPicPr preferRelativeResize="0"/>
          <p:nvPr/>
        </p:nvPicPr>
        <p:blipFill>
          <a:blip r:embed="rId4">
            <a:alphaModFix/>
          </a:blip>
          <a:stretch>
            <a:fillRect/>
          </a:stretch>
        </p:blipFill>
        <p:spPr>
          <a:xfrm>
            <a:off x="7559425" y="3552825"/>
            <a:ext cx="1223400" cy="533830"/>
          </a:xfrm>
          <a:prstGeom prst="rect">
            <a:avLst/>
          </a:prstGeom>
          <a:noFill/>
          <a:ln>
            <a:noFill/>
          </a:ln>
        </p:spPr>
      </p:pic>
      <p:cxnSp>
        <p:nvCxnSpPr>
          <p:cNvPr id="840" name="Google Shape;840;p47"/>
          <p:cNvCxnSpPr>
            <a:stCxn id="830" idx="3"/>
            <a:endCxn id="831" idx="1"/>
          </p:cNvCxnSpPr>
          <p:nvPr/>
        </p:nvCxnSpPr>
        <p:spPr>
          <a:xfrm flipH="1" rot="10800000">
            <a:off x="6266025" y="4309900"/>
            <a:ext cx="378900" cy="117300"/>
          </a:xfrm>
          <a:prstGeom prst="straightConnector1">
            <a:avLst/>
          </a:prstGeom>
          <a:noFill/>
          <a:ln cap="flat" cmpd="sng" w="19050">
            <a:solidFill>
              <a:schemeClr val="dk2"/>
            </a:solidFill>
            <a:prstDash val="solid"/>
            <a:round/>
            <a:headEnd len="med" w="med" type="none"/>
            <a:tailEnd len="med" w="med" type="triangle"/>
          </a:ln>
        </p:spPr>
      </p:cxnSp>
      <p:sp>
        <p:nvSpPr>
          <p:cNvPr id="841" name="Google Shape;841;p47"/>
          <p:cNvSpPr txBox="1"/>
          <p:nvPr/>
        </p:nvSpPr>
        <p:spPr>
          <a:xfrm>
            <a:off x="6416425" y="1139450"/>
            <a:ext cx="2362200" cy="102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Raster uses the </a:t>
            </a:r>
            <a:r>
              <a:rPr b="1" i="1" lang="en" sz="1800">
                <a:latin typeface="Droid Serif"/>
                <a:ea typeface="Droid Serif"/>
                <a:cs typeface="Droid Serif"/>
                <a:sym typeface="Droid Serif"/>
              </a:rPr>
              <a:t>Skia</a:t>
            </a:r>
            <a:r>
              <a:rPr i="1" lang="en" sz="1800">
                <a:latin typeface="Droid Serif"/>
                <a:ea typeface="Droid Serif"/>
                <a:cs typeface="Droid Serif"/>
                <a:sym typeface="Droid Serif"/>
              </a:rPr>
              <a:t> graphics library to issue GL calls.</a:t>
            </a:r>
            <a:endParaRPr i="1" sz="1800">
              <a:latin typeface="Droid Serif"/>
              <a:ea typeface="Droid Serif"/>
              <a:cs typeface="Droid Serif"/>
              <a:sym typeface="Droid Serif"/>
            </a:endParaRPr>
          </a:p>
        </p:txBody>
      </p:sp>
      <p:sp>
        <p:nvSpPr>
          <p:cNvPr id="842" name="Google Shape;842;p47"/>
          <p:cNvSpPr txBox="1"/>
          <p:nvPr/>
        </p:nvSpPr>
        <p:spPr>
          <a:xfrm>
            <a:off x="1311025" y="3677625"/>
            <a:ext cx="16764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another op list</a:t>
            </a:r>
            <a:endParaRPr i="1">
              <a:latin typeface="Droid Serif"/>
              <a:ea typeface="Droid Serif"/>
              <a:cs typeface="Droid Serif"/>
              <a:sym typeface="Droid Serif"/>
            </a:endParaRPr>
          </a:p>
        </p:txBody>
      </p:sp>
      <p:sp>
        <p:nvSpPr>
          <p:cNvPr id="822" name="Google Shape;822;p47"/>
          <p:cNvSpPr txBox="1"/>
          <p:nvPr/>
        </p:nvSpPr>
        <p:spPr>
          <a:xfrm>
            <a:off x="3465000" y="1525475"/>
            <a:ext cx="28737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DrawRectOp::</a:t>
            </a:r>
            <a:r>
              <a:rPr b="1" lang="en">
                <a:latin typeface="Consolas"/>
                <a:ea typeface="Consolas"/>
                <a:cs typeface="Consolas"/>
                <a:sym typeface="Consolas"/>
              </a:rPr>
              <a:t>RasterWithFlags</a:t>
            </a:r>
            <a:endParaRPr b="1">
              <a:solidFill>
                <a:srgbClr val="0000FF"/>
              </a:solidFill>
              <a:latin typeface="Consolas"/>
              <a:ea typeface="Consolas"/>
              <a:cs typeface="Consolas"/>
              <a:sym typeface="Consolas"/>
            </a:endParaRPr>
          </a:p>
        </p:txBody>
      </p:sp>
      <p:sp>
        <p:nvSpPr>
          <p:cNvPr id="843" name="Google Shape;843;p47"/>
          <p:cNvSpPr txBox="1"/>
          <p:nvPr/>
        </p:nvSpPr>
        <p:spPr>
          <a:xfrm>
            <a:off x="5358714" y="4588952"/>
            <a:ext cx="3766800" cy="53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300">
                <a:solidFill>
                  <a:schemeClr val="dk1"/>
                </a:solidFill>
                <a:latin typeface="Droid Serif"/>
                <a:ea typeface="Droid Serif"/>
                <a:cs typeface="Droid Serif"/>
                <a:sym typeface="Droid Serif"/>
              </a:rPr>
              <a:t>* or Vulkan, etc</a:t>
            </a:r>
            <a:endParaRPr i="1" sz="1300">
              <a:latin typeface="Droid Serif"/>
              <a:ea typeface="Droid Serif"/>
              <a:cs typeface="Droid Serif"/>
              <a:sym typeface="Droid Serif"/>
            </a:endParaRPr>
          </a:p>
        </p:txBody>
      </p:sp>
      <p:sp>
        <p:nvSpPr>
          <p:cNvPr id="844" name="Google Shape;844;p47"/>
          <p:cNvSpPr txBox="1"/>
          <p:nvPr/>
        </p:nvSpPr>
        <p:spPr>
          <a:xfrm>
            <a:off x="8082287" y="3438267"/>
            <a:ext cx="457200" cy="53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sz="1800">
                <a:solidFill>
                  <a:schemeClr val="dk1"/>
                </a:solidFill>
                <a:latin typeface="Droid Serif"/>
                <a:ea typeface="Droid Serif"/>
                <a:cs typeface="Droid Serif"/>
                <a:sym typeface="Droid Serif"/>
              </a:rPr>
              <a:t>*</a:t>
            </a:r>
            <a:endParaRPr i="1" sz="1800">
              <a:latin typeface="Droid Serif"/>
              <a:ea typeface="Droid Serif"/>
              <a:cs typeface="Droid Serif"/>
              <a:sym typeface="Droid Serif"/>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48"/>
          <p:cNvSpPr/>
          <p:nvPr/>
        </p:nvSpPr>
        <p:spPr>
          <a:xfrm>
            <a:off x="3351775" y="2276475"/>
            <a:ext cx="5334900" cy="2143200"/>
          </a:xfrm>
          <a:prstGeom prst="frame">
            <a:avLst>
              <a:gd fmla="val 4936"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850" name="Google Shape;850;p4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gpu</a:t>
            </a:r>
            <a:endParaRPr b="1" sz="3600">
              <a:solidFill>
                <a:srgbClr val="434343"/>
              </a:solidFill>
              <a:latin typeface="Droid Sans"/>
              <a:ea typeface="Droid Sans"/>
              <a:cs typeface="Droid Sans"/>
              <a:sym typeface="Droid Sans"/>
            </a:endParaRPr>
          </a:p>
        </p:txBody>
      </p:sp>
      <p:sp>
        <p:nvSpPr>
          <p:cNvPr id="852" name="Google Shape;852;p48"/>
          <p:cNvSpPr/>
          <p:nvPr/>
        </p:nvSpPr>
        <p:spPr>
          <a:xfrm>
            <a:off x="427500" y="1600200"/>
            <a:ext cx="2544300" cy="2895600"/>
          </a:xfrm>
          <a:prstGeom prst="frame">
            <a:avLst>
              <a:gd fmla="val 4579" name="adj1"/>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pic>
        <p:nvPicPr>
          <p:cNvPr descr="logo.png" id="853" name="Google Shape;853;p48"/>
          <p:cNvPicPr preferRelativeResize="0"/>
          <p:nvPr/>
        </p:nvPicPr>
        <p:blipFill>
          <a:blip r:embed="rId3">
            <a:alphaModFix/>
          </a:blip>
          <a:stretch>
            <a:fillRect/>
          </a:stretch>
        </p:blipFill>
        <p:spPr>
          <a:xfrm>
            <a:off x="6606825" y="2590800"/>
            <a:ext cx="1775175" cy="811075"/>
          </a:xfrm>
          <a:prstGeom prst="rect">
            <a:avLst/>
          </a:prstGeom>
          <a:noFill/>
          <a:ln cap="flat" cmpd="sng" w="19050">
            <a:solidFill>
              <a:srgbClr val="FF9900"/>
            </a:solidFill>
            <a:prstDash val="solid"/>
            <a:round/>
            <a:headEnd len="sm" w="sm" type="none"/>
            <a:tailEnd len="sm" w="sm" type="none"/>
          </a:ln>
        </p:spPr>
      </p:pic>
      <p:sp>
        <p:nvSpPr>
          <p:cNvPr id="854" name="Google Shape;854;p48"/>
          <p:cNvSpPr txBox="1"/>
          <p:nvPr/>
        </p:nvSpPr>
        <p:spPr>
          <a:xfrm>
            <a:off x="3790675" y="1287150"/>
            <a:ext cx="4896000" cy="121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sz="1800">
                <a:solidFill>
                  <a:schemeClr val="dk1"/>
                </a:solidFill>
                <a:latin typeface="Droid Serif"/>
                <a:ea typeface="Droid Serif"/>
                <a:cs typeface="Droid Serif"/>
                <a:sym typeface="Droid Serif"/>
              </a:rPr>
              <a:t>Out of process</a:t>
            </a:r>
            <a:r>
              <a:rPr i="1" lang="en" sz="1800">
                <a:solidFill>
                  <a:schemeClr val="dk1"/>
                </a:solidFill>
                <a:latin typeface="Droid Serif"/>
                <a:ea typeface="Droid Serif"/>
                <a:cs typeface="Droid Serif"/>
                <a:sym typeface="Droid Serif"/>
              </a:rPr>
              <a:t> </a:t>
            </a:r>
            <a:r>
              <a:rPr b="1" i="1" lang="en" sz="1800">
                <a:solidFill>
                  <a:schemeClr val="dk1"/>
                </a:solidFill>
                <a:latin typeface="Droid Serif"/>
                <a:ea typeface="Droid Serif"/>
                <a:cs typeface="Droid Serif"/>
                <a:sym typeface="Droid Serif"/>
              </a:rPr>
              <a:t>raster</a:t>
            </a:r>
            <a:endParaRPr i="1" sz="1800">
              <a:solidFill>
                <a:schemeClr val="dk1"/>
              </a:solidFill>
              <a:latin typeface="Droid Serif"/>
              <a:ea typeface="Droid Serif"/>
              <a:cs typeface="Droid Serif"/>
              <a:sym typeface="Droid Serif"/>
            </a:endParaRPr>
          </a:p>
          <a:p>
            <a:pPr indent="0" lvl="0" marL="0" rtl="0" algn="r">
              <a:spcBef>
                <a:spcPts val="0"/>
              </a:spcBef>
              <a:spcAft>
                <a:spcPts val="0"/>
              </a:spcAft>
              <a:buNone/>
            </a:pPr>
            <a:r>
              <a:rPr i="1" lang="en" sz="1800">
                <a:solidFill>
                  <a:schemeClr val="dk1"/>
                </a:solidFill>
                <a:latin typeface="Droid Serif"/>
                <a:ea typeface="Droid Serif"/>
                <a:cs typeface="Droid Serif"/>
                <a:sym typeface="Droid Serif"/>
              </a:rPr>
              <a:t>runs </a:t>
            </a:r>
            <a:r>
              <a:rPr i="1" lang="en" sz="1800">
                <a:latin typeface="Droid Serif"/>
                <a:ea typeface="Droid Serif"/>
                <a:cs typeface="Droid Serif"/>
                <a:sym typeface="Droid Serif"/>
              </a:rPr>
              <a:t>Skia in the GPU process.</a:t>
            </a:r>
            <a:endParaRPr i="1" sz="1800">
              <a:latin typeface="Droid Serif"/>
              <a:ea typeface="Droid Serif"/>
              <a:cs typeface="Droid Serif"/>
              <a:sym typeface="Droid Serif"/>
            </a:endParaRPr>
          </a:p>
        </p:txBody>
      </p:sp>
      <p:sp>
        <p:nvSpPr>
          <p:cNvPr id="855" name="Google Shape;855;p48"/>
          <p:cNvSpPr txBox="1"/>
          <p:nvPr/>
        </p:nvSpPr>
        <p:spPr>
          <a:xfrm>
            <a:off x="762000" y="2971800"/>
            <a:ext cx="1828800" cy="121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RasterInterface</a:t>
            </a:r>
            <a:endParaRPr>
              <a:solidFill>
                <a:srgbClr val="0000FF"/>
              </a:solidFill>
              <a:latin typeface="Consolas"/>
              <a:ea typeface="Consolas"/>
              <a:cs typeface="Consolas"/>
              <a:sym typeface="Consolas"/>
            </a:endParaRPr>
          </a:p>
        </p:txBody>
      </p:sp>
      <p:grpSp>
        <p:nvGrpSpPr>
          <p:cNvPr id="856" name="Google Shape;856;p48"/>
          <p:cNvGrpSpPr/>
          <p:nvPr/>
        </p:nvGrpSpPr>
        <p:grpSpPr>
          <a:xfrm>
            <a:off x="992100" y="3276600"/>
            <a:ext cx="3275100" cy="841800"/>
            <a:chOff x="1449300" y="2819400"/>
            <a:chExt cx="3275100" cy="841800"/>
          </a:xfrm>
        </p:grpSpPr>
        <p:sp>
          <p:nvSpPr>
            <p:cNvPr id="857" name="Google Shape;857;p48"/>
            <p:cNvSpPr/>
            <p:nvPr/>
          </p:nvSpPr>
          <p:spPr>
            <a:xfrm>
              <a:off x="1449300" y="2819400"/>
              <a:ext cx="3275100" cy="841800"/>
            </a:xfrm>
            <a:prstGeom prst="rightArrow">
              <a:avLst>
                <a:gd fmla="val 66192" name="adj1"/>
                <a:gd fmla="val 500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p:nvPr/>
          </p:nvSpPr>
          <p:spPr>
            <a:xfrm>
              <a:off x="1609325" y="3096038"/>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59" name="Google Shape;859;p48"/>
            <p:cNvSpPr/>
            <p:nvPr/>
          </p:nvSpPr>
          <p:spPr>
            <a:xfrm>
              <a:off x="2496600" y="3100800"/>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860" name="Google Shape;860;p48"/>
            <p:cNvSpPr txBox="1"/>
            <p:nvPr/>
          </p:nvSpPr>
          <p:spPr>
            <a:xfrm>
              <a:off x="2971800" y="3048000"/>
              <a:ext cx="1676400" cy="3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Droid Sans"/>
                  <a:ea typeface="Droid Sans"/>
                  <a:cs typeface="Droid Sans"/>
                  <a:sym typeface="Droid Sans"/>
                </a:rPr>
                <a:t>DoRasterCHROMIUM</a:t>
              </a:r>
              <a:endParaRPr sz="1200">
                <a:latin typeface="Droid Sans"/>
                <a:ea typeface="Droid Sans"/>
                <a:cs typeface="Droid Sans"/>
                <a:sym typeface="Droid Sans"/>
              </a:endParaRPr>
            </a:p>
          </p:txBody>
        </p:sp>
      </p:grpSp>
      <p:sp>
        <p:nvSpPr>
          <p:cNvPr id="861" name="Google Shape;861;p48"/>
          <p:cNvSpPr txBox="1"/>
          <p:nvPr/>
        </p:nvSpPr>
        <p:spPr>
          <a:xfrm>
            <a:off x="762000" y="2209800"/>
            <a:ext cx="17526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RasterTaskImpl</a:t>
            </a:r>
            <a:endParaRPr>
              <a:solidFill>
                <a:srgbClr val="0000FF"/>
              </a:solidFill>
              <a:latin typeface="Consolas"/>
              <a:ea typeface="Consolas"/>
              <a:cs typeface="Consolas"/>
              <a:sym typeface="Consolas"/>
            </a:endParaRPr>
          </a:p>
        </p:txBody>
      </p:sp>
      <p:cxnSp>
        <p:nvCxnSpPr>
          <p:cNvPr id="862" name="Google Shape;862;p48"/>
          <p:cNvCxnSpPr/>
          <p:nvPr/>
        </p:nvCxnSpPr>
        <p:spPr>
          <a:xfrm>
            <a:off x="1371600" y="2617800"/>
            <a:ext cx="0" cy="354000"/>
          </a:xfrm>
          <a:prstGeom prst="straightConnector1">
            <a:avLst/>
          </a:prstGeom>
          <a:noFill/>
          <a:ln cap="flat" cmpd="sng" w="19050">
            <a:solidFill>
              <a:schemeClr val="dk2"/>
            </a:solidFill>
            <a:prstDash val="solid"/>
            <a:round/>
            <a:headEnd len="med" w="med" type="none"/>
            <a:tailEnd len="med" w="med" type="triangle"/>
          </a:ln>
        </p:spPr>
      </p:cxnSp>
      <p:sp>
        <p:nvSpPr>
          <p:cNvPr id="863" name="Google Shape;863;p48"/>
          <p:cNvSpPr txBox="1"/>
          <p:nvPr/>
        </p:nvSpPr>
        <p:spPr>
          <a:xfrm>
            <a:off x="4267200" y="3495300"/>
            <a:ext cx="19050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RasterDecoderImpl</a:t>
            </a:r>
            <a:endParaRPr>
              <a:solidFill>
                <a:srgbClr val="0000FF"/>
              </a:solidFill>
              <a:latin typeface="Consolas"/>
              <a:ea typeface="Consolas"/>
              <a:cs typeface="Consolas"/>
              <a:sym typeface="Consolas"/>
            </a:endParaRPr>
          </a:p>
        </p:txBody>
      </p:sp>
      <p:sp>
        <p:nvSpPr>
          <p:cNvPr id="864" name="Google Shape;864;p48"/>
          <p:cNvSpPr txBox="1"/>
          <p:nvPr/>
        </p:nvSpPr>
        <p:spPr>
          <a:xfrm>
            <a:off x="4267200" y="2885700"/>
            <a:ext cx="19050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PaintOp::Raster</a:t>
            </a:r>
            <a:endParaRPr>
              <a:solidFill>
                <a:srgbClr val="0000FF"/>
              </a:solidFill>
              <a:latin typeface="Consolas"/>
              <a:ea typeface="Consolas"/>
              <a:cs typeface="Consolas"/>
              <a:sym typeface="Consolas"/>
            </a:endParaRPr>
          </a:p>
        </p:txBody>
      </p:sp>
      <p:cxnSp>
        <p:nvCxnSpPr>
          <p:cNvPr id="865" name="Google Shape;865;p48"/>
          <p:cNvCxnSpPr>
            <a:endCxn id="864" idx="2"/>
          </p:cNvCxnSpPr>
          <p:nvPr/>
        </p:nvCxnSpPr>
        <p:spPr>
          <a:xfrm rot="10800000">
            <a:off x="5219700" y="3276600"/>
            <a:ext cx="0" cy="218700"/>
          </a:xfrm>
          <a:prstGeom prst="straightConnector1">
            <a:avLst/>
          </a:prstGeom>
          <a:noFill/>
          <a:ln cap="flat" cmpd="sng" w="19050">
            <a:solidFill>
              <a:schemeClr val="dk2"/>
            </a:solidFill>
            <a:prstDash val="solid"/>
            <a:round/>
            <a:headEnd len="med" w="med" type="none"/>
            <a:tailEnd len="med" w="med" type="triangle"/>
          </a:ln>
        </p:spPr>
      </p:cxnSp>
      <p:cxnSp>
        <p:nvCxnSpPr>
          <p:cNvPr id="866" name="Google Shape;866;p48"/>
          <p:cNvCxnSpPr>
            <a:stCxn id="864" idx="3"/>
          </p:cNvCxnSpPr>
          <p:nvPr/>
        </p:nvCxnSpPr>
        <p:spPr>
          <a:xfrm flipH="1" rot="10800000">
            <a:off x="6172200" y="3047850"/>
            <a:ext cx="457200" cy="333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867" name="Google Shape;867;p48"/>
          <p:cNvPicPr preferRelativeResize="0"/>
          <p:nvPr/>
        </p:nvPicPr>
        <p:blipFill>
          <a:blip r:embed="rId4">
            <a:alphaModFix/>
          </a:blip>
          <a:stretch>
            <a:fillRect/>
          </a:stretch>
        </p:blipFill>
        <p:spPr>
          <a:xfrm>
            <a:off x="7086600" y="3657600"/>
            <a:ext cx="1223400" cy="533830"/>
          </a:xfrm>
          <a:prstGeom prst="rect">
            <a:avLst/>
          </a:prstGeom>
          <a:noFill/>
          <a:ln>
            <a:noFill/>
          </a:ln>
        </p:spPr>
      </p:pic>
      <p:cxnSp>
        <p:nvCxnSpPr>
          <p:cNvPr id="868" name="Google Shape;868;p48"/>
          <p:cNvCxnSpPr>
            <a:stCxn id="853" idx="2"/>
            <a:endCxn id="867" idx="0"/>
          </p:cNvCxnSpPr>
          <p:nvPr/>
        </p:nvCxnSpPr>
        <p:spPr>
          <a:xfrm>
            <a:off x="7494413" y="3401875"/>
            <a:ext cx="204000" cy="255600"/>
          </a:xfrm>
          <a:prstGeom prst="straightConnector1">
            <a:avLst/>
          </a:prstGeom>
          <a:noFill/>
          <a:ln cap="flat" cmpd="sng" w="19050">
            <a:solidFill>
              <a:schemeClr val="dk2"/>
            </a:solidFill>
            <a:prstDash val="solid"/>
            <a:round/>
            <a:headEnd len="med" w="med" type="none"/>
            <a:tailEnd len="med" w="med" type="triangle"/>
          </a:ln>
        </p:spPr>
      </p:cxnSp>
      <p:sp>
        <p:nvSpPr>
          <p:cNvPr id="869" name="Google Shape;869;p48"/>
          <p:cNvSpPr txBox="1"/>
          <p:nvPr/>
        </p:nvSpPr>
        <p:spPr>
          <a:xfrm>
            <a:off x="5219700" y="4571575"/>
            <a:ext cx="3766800" cy="53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300">
                <a:solidFill>
                  <a:schemeClr val="dk1"/>
                </a:solidFill>
                <a:latin typeface="Droid Serif"/>
                <a:ea typeface="Droid Serif"/>
                <a:cs typeface="Droid Serif"/>
                <a:sym typeface="Droid Serif"/>
              </a:rPr>
              <a:t>* </a:t>
            </a:r>
            <a:r>
              <a:rPr i="1" lang="en" sz="1300">
                <a:solidFill>
                  <a:schemeClr val="dk1"/>
                </a:solidFill>
                <a:latin typeface="Droid Serif"/>
                <a:ea typeface="Droid Serif"/>
                <a:cs typeface="Droid Serif"/>
                <a:sym typeface="Droid Serif"/>
              </a:rPr>
              <a:t>or Vulkan, etc</a:t>
            </a:r>
            <a:endParaRPr i="1" sz="1300">
              <a:latin typeface="Droid Serif"/>
              <a:ea typeface="Droid Serif"/>
              <a:cs typeface="Droid Serif"/>
              <a:sym typeface="Droid Serif"/>
            </a:endParaRPr>
          </a:p>
        </p:txBody>
      </p:sp>
      <p:sp>
        <p:nvSpPr>
          <p:cNvPr id="870" name="Google Shape;870;p48"/>
          <p:cNvSpPr txBox="1"/>
          <p:nvPr/>
        </p:nvSpPr>
        <p:spPr>
          <a:xfrm>
            <a:off x="7419962" y="3338617"/>
            <a:ext cx="457200" cy="53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sz="1800">
                <a:solidFill>
                  <a:schemeClr val="dk1"/>
                </a:solidFill>
                <a:latin typeface="Droid Serif"/>
                <a:ea typeface="Droid Serif"/>
                <a:cs typeface="Droid Serif"/>
                <a:sym typeface="Droid Serif"/>
              </a:rPr>
              <a:t>*</a:t>
            </a:r>
            <a:endParaRPr i="1" sz="1800">
              <a:latin typeface="Droid Serif"/>
              <a:ea typeface="Droid Serif"/>
              <a:cs typeface="Droid Serif"/>
              <a:sym typeface="Droid Serif"/>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49"/>
          <p:cNvSpPr/>
          <p:nvPr/>
        </p:nvSpPr>
        <p:spPr>
          <a:xfrm>
            <a:off x="304800" y="1143000"/>
            <a:ext cx="8458200" cy="3733800"/>
          </a:xfrm>
          <a:prstGeom prst="frame">
            <a:avLst>
              <a:gd fmla="val 2544"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876" name="Google Shape;876;p4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gpu</a:t>
            </a:r>
            <a:endParaRPr b="1" sz="3600">
              <a:solidFill>
                <a:srgbClr val="434343"/>
              </a:solidFill>
              <a:latin typeface="Droid Sans"/>
              <a:ea typeface="Droid Sans"/>
              <a:cs typeface="Droid Sans"/>
              <a:sym typeface="Droid Sans"/>
            </a:endParaRPr>
          </a:p>
        </p:txBody>
      </p:sp>
      <p:sp>
        <p:nvSpPr>
          <p:cNvPr id="878" name="Google Shape;878;p49"/>
          <p:cNvSpPr txBox="1"/>
          <p:nvPr/>
        </p:nvSpPr>
        <p:spPr>
          <a:xfrm>
            <a:off x="3657600" y="1295400"/>
            <a:ext cx="4953000" cy="106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In the GPU process, the GL functions</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link dynamically to native OpenGL.</a:t>
            </a:r>
            <a:endParaRPr i="1">
              <a:latin typeface="Droid Serif"/>
              <a:ea typeface="Droid Serif"/>
              <a:cs typeface="Droid Serif"/>
              <a:sym typeface="Droid Serif"/>
            </a:endParaRPr>
          </a:p>
          <a:p>
            <a:pPr indent="0" lvl="0" marL="0" rtl="0" algn="r">
              <a:spcBef>
                <a:spcPts val="0"/>
              </a:spcBef>
              <a:spcAft>
                <a:spcPts val="0"/>
              </a:spcAft>
              <a:buNone/>
            </a:pPr>
            <a:r>
              <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On Windows, we translate to DirectX.</a:t>
            </a:r>
            <a:endParaRPr i="1">
              <a:latin typeface="Droid Serif"/>
              <a:ea typeface="Droid Serif"/>
              <a:cs typeface="Droid Serif"/>
              <a:sym typeface="Droid Serif"/>
            </a:endParaRPr>
          </a:p>
        </p:txBody>
      </p:sp>
      <p:sp>
        <p:nvSpPr>
          <p:cNvPr id="879" name="Google Shape;879;p49"/>
          <p:cNvSpPr txBox="1"/>
          <p:nvPr/>
        </p:nvSpPr>
        <p:spPr>
          <a:xfrm>
            <a:off x="685800" y="1676400"/>
            <a:ext cx="2514600" cy="6858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GLApi</a:t>
            </a:r>
            <a:r>
              <a:rPr lang="en">
                <a:latin typeface="Consolas"/>
                <a:ea typeface="Consolas"/>
                <a:cs typeface="Consolas"/>
                <a:sym typeface="Consolas"/>
              </a:rPr>
              <a:t>::glDrawElementsFn</a:t>
            </a:r>
            <a:endParaRPr b="1">
              <a:solidFill>
                <a:srgbClr val="0000FF"/>
              </a:solidFill>
              <a:latin typeface="Consolas"/>
              <a:ea typeface="Consolas"/>
              <a:cs typeface="Consolas"/>
              <a:sym typeface="Consolas"/>
            </a:endParaRPr>
          </a:p>
        </p:txBody>
      </p:sp>
      <p:grpSp>
        <p:nvGrpSpPr>
          <p:cNvPr id="880" name="Google Shape;880;p49"/>
          <p:cNvGrpSpPr/>
          <p:nvPr/>
        </p:nvGrpSpPr>
        <p:grpSpPr>
          <a:xfrm>
            <a:off x="1447800" y="2057400"/>
            <a:ext cx="401050" cy="152400"/>
            <a:chOff x="1066800" y="2209800"/>
            <a:chExt cx="401050" cy="152400"/>
          </a:xfrm>
        </p:grpSpPr>
        <p:sp>
          <p:nvSpPr>
            <p:cNvPr id="881" name="Google Shape;881;p49"/>
            <p:cNvSpPr/>
            <p:nvPr/>
          </p:nvSpPr>
          <p:spPr>
            <a:xfrm>
              <a:off x="1066800" y="2209800"/>
              <a:ext cx="152400" cy="152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 name="Google Shape;882;p49"/>
            <p:cNvCxnSpPr/>
            <p:nvPr/>
          </p:nvCxnSpPr>
          <p:spPr>
            <a:xfrm>
              <a:off x="1160350" y="2290950"/>
              <a:ext cx="307500" cy="0"/>
            </a:xfrm>
            <a:prstGeom prst="straightConnector1">
              <a:avLst/>
            </a:prstGeom>
            <a:noFill/>
            <a:ln cap="flat" cmpd="sng" w="19050">
              <a:solidFill>
                <a:schemeClr val="dk2"/>
              </a:solidFill>
              <a:prstDash val="solid"/>
              <a:round/>
              <a:headEnd len="med" w="med" type="none"/>
              <a:tailEnd len="med" w="med" type="triangle"/>
            </a:ln>
          </p:spPr>
        </p:cxnSp>
      </p:grpSp>
      <p:sp>
        <p:nvSpPr>
          <p:cNvPr id="883" name="Google Shape;883;p49"/>
          <p:cNvSpPr txBox="1"/>
          <p:nvPr/>
        </p:nvSpPr>
        <p:spPr>
          <a:xfrm>
            <a:off x="1295400" y="2457600"/>
            <a:ext cx="2514600" cy="6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dlopen(</a:t>
            </a:r>
            <a:r>
              <a:rPr lang="en">
                <a:solidFill>
                  <a:srgbClr val="45818E"/>
                </a:solidFill>
                <a:latin typeface="Consolas"/>
                <a:ea typeface="Consolas"/>
                <a:cs typeface="Consolas"/>
                <a:sym typeface="Consolas"/>
              </a:rPr>
              <a:t>"</a:t>
            </a:r>
            <a:r>
              <a:rPr b="1" lang="en">
                <a:solidFill>
                  <a:srgbClr val="45818E"/>
                </a:solidFill>
                <a:latin typeface="Consolas"/>
                <a:ea typeface="Consolas"/>
                <a:cs typeface="Consolas"/>
                <a:sym typeface="Consolas"/>
              </a:rPr>
              <a:t>libGLESv2.so</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dlsym(</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84" name="Google Shape;884;p49"/>
          <p:cNvSpPr/>
          <p:nvPr/>
        </p:nvSpPr>
        <p:spPr>
          <a:xfrm>
            <a:off x="1130600" y="2142200"/>
            <a:ext cx="277700" cy="733900"/>
          </a:xfrm>
          <a:custGeom>
            <a:rect b="b" l="l" r="r" t="t"/>
            <a:pathLst>
              <a:path extrusionOk="0" h="29356" w="11108">
                <a:moveTo>
                  <a:pt x="8331" y="29356"/>
                </a:moveTo>
                <a:lnTo>
                  <a:pt x="0" y="29356"/>
                </a:lnTo>
                <a:lnTo>
                  <a:pt x="0" y="0"/>
                </a:lnTo>
                <a:lnTo>
                  <a:pt x="11108" y="0"/>
                </a:lnTo>
              </a:path>
            </a:pathLst>
          </a:custGeom>
          <a:noFill/>
          <a:ln cap="flat" cmpd="sng" w="19050">
            <a:solidFill>
              <a:schemeClr val="dk2"/>
            </a:solidFill>
            <a:prstDash val="solid"/>
            <a:round/>
            <a:headEnd len="med" w="med" type="none"/>
            <a:tailEnd len="med" w="med" type="triangle"/>
          </a:ln>
        </p:spPr>
      </p:sp>
      <p:pic>
        <p:nvPicPr>
          <p:cNvPr descr="windows-logo.png" id="885" name="Google Shape;885;p49"/>
          <p:cNvPicPr preferRelativeResize="0"/>
          <p:nvPr/>
        </p:nvPicPr>
        <p:blipFill>
          <a:blip r:embed="rId3">
            <a:alphaModFix/>
          </a:blip>
          <a:stretch>
            <a:fillRect/>
          </a:stretch>
        </p:blipFill>
        <p:spPr>
          <a:xfrm>
            <a:off x="1371600" y="3276600"/>
            <a:ext cx="914400" cy="914400"/>
          </a:xfrm>
          <a:prstGeom prst="rect">
            <a:avLst/>
          </a:prstGeom>
          <a:noFill/>
          <a:ln>
            <a:noFill/>
          </a:ln>
        </p:spPr>
      </p:pic>
      <p:sp>
        <p:nvSpPr>
          <p:cNvPr id="886" name="Google Shape;886;p49"/>
          <p:cNvSpPr txBox="1"/>
          <p:nvPr/>
        </p:nvSpPr>
        <p:spPr>
          <a:xfrm>
            <a:off x="2105025" y="3843325"/>
            <a:ext cx="3352800" cy="6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LoadLibrary(</a:t>
            </a:r>
            <a:r>
              <a:rPr lang="en">
                <a:solidFill>
                  <a:srgbClr val="45818E"/>
                </a:solidFill>
                <a:latin typeface="Consolas"/>
                <a:ea typeface="Consolas"/>
                <a:cs typeface="Consolas"/>
                <a:sym typeface="Consolas"/>
              </a:rPr>
              <a:t>"</a:t>
            </a:r>
            <a:r>
              <a:rPr b="1" lang="en">
                <a:solidFill>
                  <a:srgbClr val="45818E"/>
                </a:solidFill>
                <a:latin typeface="Consolas"/>
                <a:ea typeface="Consolas"/>
                <a:cs typeface="Consolas"/>
                <a:sym typeface="Consolas"/>
              </a:rPr>
              <a:t>libglesv2.dll</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GetProcAddress(</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87" name="Google Shape;887;p49"/>
          <p:cNvSpPr/>
          <p:nvPr/>
        </p:nvSpPr>
        <p:spPr>
          <a:xfrm>
            <a:off x="1131550" y="2838475"/>
            <a:ext cx="1011600" cy="1447802"/>
          </a:xfrm>
          <a:custGeom>
            <a:rect b="b" l="l" r="r" t="t"/>
            <a:pathLst>
              <a:path extrusionOk="0" h="53952" w="40464">
                <a:moveTo>
                  <a:pt x="0" y="0"/>
                </a:moveTo>
                <a:lnTo>
                  <a:pt x="0" y="53952"/>
                </a:lnTo>
                <a:lnTo>
                  <a:pt x="40464" y="53952"/>
                </a:lnTo>
              </a:path>
            </a:pathLst>
          </a:custGeom>
          <a:noFill/>
          <a:ln cap="flat" cmpd="sng" w="19050">
            <a:solidFill>
              <a:schemeClr val="dk2"/>
            </a:solidFill>
            <a:prstDash val="solid"/>
            <a:round/>
            <a:headEnd len="med" w="med" type="none"/>
            <a:tailEnd len="med" w="med" type="none"/>
          </a:ln>
        </p:spPr>
      </p:sp>
      <p:sp>
        <p:nvSpPr>
          <p:cNvPr id="888" name="Google Shape;888;p49"/>
          <p:cNvSpPr/>
          <p:nvPr/>
        </p:nvSpPr>
        <p:spPr>
          <a:xfrm rot="626336">
            <a:off x="4557781" y="2690021"/>
            <a:ext cx="3657537" cy="1333058"/>
          </a:xfrm>
          <a:prstGeom prst="bevel">
            <a:avLst>
              <a:gd fmla="val 5282" name="adj"/>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mpact"/>
                <a:ea typeface="Impact"/>
                <a:cs typeface="Impact"/>
                <a:sym typeface="Impact"/>
              </a:rPr>
              <a:t>ANGLE</a:t>
            </a:r>
            <a:endParaRPr sz="1800">
              <a:latin typeface="Impact"/>
              <a:ea typeface="Impact"/>
              <a:cs typeface="Impact"/>
              <a:sym typeface="Impact"/>
            </a:endParaRPr>
          </a:p>
        </p:txBody>
      </p:sp>
      <p:cxnSp>
        <p:nvCxnSpPr>
          <p:cNvPr id="889" name="Google Shape;889;p49"/>
          <p:cNvCxnSpPr/>
          <p:nvPr/>
        </p:nvCxnSpPr>
        <p:spPr>
          <a:xfrm flipH="1" rot="10800000">
            <a:off x="3967025" y="3699325"/>
            <a:ext cx="476100" cy="2082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890" name="Google Shape;890;p49"/>
          <p:cNvPicPr preferRelativeResize="0"/>
          <p:nvPr/>
        </p:nvPicPr>
        <p:blipFill>
          <a:blip r:embed="rId4">
            <a:alphaModFix/>
          </a:blip>
          <a:stretch>
            <a:fillRect/>
          </a:stretch>
        </p:blipFill>
        <p:spPr>
          <a:xfrm>
            <a:off x="4872600" y="3047570"/>
            <a:ext cx="1223400" cy="533830"/>
          </a:xfrm>
          <a:prstGeom prst="rect">
            <a:avLst/>
          </a:prstGeom>
          <a:noFill/>
          <a:ln>
            <a:noFill/>
          </a:ln>
        </p:spPr>
      </p:pic>
      <p:pic>
        <p:nvPicPr>
          <p:cNvPr descr="Pic 1.png" id="891" name="Google Shape;891;p49"/>
          <p:cNvPicPr preferRelativeResize="0"/>
          <p:nvPr/>
        </p:nvPicPr>
        <p:blipFill>
          <a:blip r:embed="rId5">
            <a:alphaModFix/>
          </a:blip>
          <a:stretch>
            <a:fillRect/>
          </a:stretch>
        </p:blipFill>
        <p:spPr>
          <a:xfrm rot="584464">
            <a:off x="6964445" y="3137144"/>
            <a:ext cx="819150" cy="838200"/>
          </a:xfrm>
          <a:prstGeom prst="rect">
            <a:avLst/>
          </a:prstGeom>
          <a:noFill/>
          <a:ln>
            <a:noFill/>
          </a:ln>
        </p:spPr>
      </p:pic>
      <p:sp>
        <p:nvSpPr>
          <p:cNvPr id="892" name="Google Shape;892;p49"/>
          <p:cNvSpPr/>
          <p:nvPr/>
        </p:nvSpPr>
        <p:spPr>
          <a:xfrm rot="697416">
            <a:off x="6041954" y="3434115"/>
            <a:ext cx="838291" cy="30477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0"/>
          <p:cNvSpPr/>
          <p:nvPr/>
        </p:nvSpPr>
        <p:spPr>
          <a:xfrm>
            <a:off x="838200" y="1219200"/>
            <a:ext cx="304800" cy="2667000"/>
          </a:xfrm>
          <a:prstGeom prst="down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change</a:t>
            </a:r>
            <a:endParaRPr b="1" sz="3600">
              <a:solidFill>
                <a:srgbClr val="434343"/>
              </a:solidFill>
              <a:latin typeface="Droid Sans"/>
              <a:ea typeface="Droid Sans"/>
              <a:cs typeface="Droid Sans"/>
              <a:sym typeface="Droid Sans"/>
            </a:endParaRPr>
          </a:p>
        </p:txBody>
      </p:sp>
      <p:sp>
        <p:nvSpPr>
          <p:cNvPr id="900" name="Google Shape;900;p50"/>
          <p:cNvSpPr txBox="1"/>
          <p:nvPr/>
        </p:nvSpPr>
        <p:spPr>
          <a:xfrm>
            <a:off x="609600" y="1371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901" name="Google Shape;901;p50"/>
          <p:cNvSpPr txBox="1"/>
          <p:nvPr/>
        </p:nvSpPr>
        <p:spPr>
          <a:xfrm>
            <a:off x="609600" y="1752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902" name="Google Shape;902;p50"/>
          <p:cNvSpPr txBox="1"/>
          <p:nvPr/>
        </p:nvSpPr>
        <p:spPr>
          <a:xfrm>
            <a:off x="609600" y="2133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903" name="Google Shape;903;p50"/>
          <p:cNvSpPr txBox="1"/>
          <p:nvPr/>
        </p:nvSpPr>
        <p:spPr>
          <a:xfrm>
            <a:off x="609600" y="2514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04" name="Google Shape;904;p50"/>
          <p:cNvSpPr txBox="1"/>
          <p:nvPr/>
        </p:nvSpPr>
        <p:spPr>
          <a:xfrm>
            <a:off x="609600" y="2895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905" name="Google Shape;905;p50"/>
          <p:cNvSpPr txBox="1"/>
          <p:nvPr/>
        </p:nvSpPr>
        <p:spPr>
          <a:xfrm>
            <a:off x="609600" y="3276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gpu</a:t>
            </a:r>
            <a:endParaRPr b="1">
              <a:solidFill>
                <a:srgbClr val="0000FF"/>
              </a:solidFill>
              <a:latin typeface="Droid Sans"/>
              <a:ea typeface="Droid Sans"/>
              <a:cs typeface="Droid Sans"/>
              <a:sym typeface="Droid Sans"/>
            </a:endParaRPr>
          </a:p>
        </p:txBody>
      </p:sp>
      <p:pic>
        <p:nvPicPr>
          <p:cNvPr descr="flat,800x800,075,t.jpg" id="906" name="Google Shape;906;p50"/>
          <p:cNvPicPr preferRelativeResize="0"/>
          <p:nvPr/>
        </p:nvPicPr>
        <p:blipFill>
          <a:blip r:embed="rId3">
            <a:alphaModFix/>
          </a:blip>
          <a:stretch>
            <a:fillRect/>
          </a:stretch>
        </p:blipFill>
        <p:spPr>
          <a:xfrm>
            <a:off x="609600" y="3866088"/>
            <a:ext cx="934512" cy="934512"/>
          </a:xfrm>
          <a:prstGeom prst="rect">
            <a:avLst/>
          </a:prstGeom>
          <a:noFill/>
          <a:ln cap="flat" cmpd="sng" w="9525">
            <a:solidFill>
              <a:srgbClr val="000000"/>
            </a:solidFill>
            <a:prstDash val="solid"/>
            <a:round/>
            <a:headEnd len="sm" w="sm" type="none"/>
            <a:tailEnd len="sm" w="sm" type="none"/>
          </a:ln>
        </p:spPr>
      </p:pic>
      <p:sp>
        <p:nvSpPr>
          <p:cNvPr id="907" name="Google Shape;907;p50"/>
          <p:cNvSpPr txBox="1"/>
          <p:nvPr/>
        </p:nvSpPr>
        <p:spPr>
          <a:xfrm>
            <a:off x="1905000" y="1219200"/>
            <a:ext cx="40386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We now have a complete </a:t>
            </a:r>
            <a:r>
              <a:rPr b="1" i="1" lang="en" sz="1800">
                <a:latin typeface="Droid Serif"/>
                <a:ea typeface="Droid Serif"/>
                <a:cs typeface="Droid Serif"/>
                <a:sym typeface="Droid Serif"/>
              </a:rPr>
              <a:t>pipeline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But what if state can </a:t>
            </a:r>
            <a:r>
              <a:rPr b="1" i="1" lang="en" sz="1800">
                <a:latin typeface="Droid Serif"/>
                <a:ea typeface="Droid Serif"/>
                <a:cs typeface="Droid Serif"/>
                <a:sym typeface="Droid Serif"/>
              </a:rPr>
              <a:t>change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908" name="Google Shape;908;p50"/>
          <p:cNvSpPr txBox="1"/>
          <p:nvPr/>
        </p:nvSpPr>
        <p:spPr>
          <a:xfrm>
            <a:off x="3240900" y="2514600"/>
            <a:ext cx="2093100" cy="21531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scrolling</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zooming</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animations</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incremental loading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t>
            </a:r>
            <a:endParaRPr sz="1800">
              <a:latin typeface="Droid Serif"/>
              <a:ea typeface="Droid Serif"/>
              <a:cs typeface="Droid Serif"/>
              <a:sym typeface="Droid Serif"/>
            </a:endParaRPr>
          </a:p>
        </p:txBody>
      </p:sp>
      <p:pic>
        <p:nvPicPr>
          <p:cNvPr descr="704f1de4deb620886f0fd8037edb8a55--change-is-good-the-lion-king.jpg" id="909" name="Google Shape;909;p50"/>
          <p:cNvPicPr preferRelativeResize="0"/>
          <p:nvPr/>
        </p:nvPicPr>
        <p:blipFill>
          <a:blip r:embed="rId4">
            <a:alphaModFix/>
          </a:blip>
          <a:stretch>
            <a:fillRect/>
          </a:stretch>
        </p:blipFill>
        <p:spPr>
          <a:xfrm>
            <a:off x="6248400" y="1295400"/>
            <a:ext cx="2359743" cy="1676400"/>
          </a:xfrm>
          <a:prstGeom prst="rect">
            <a:avLst/>
          </a:prstGeom>
          <a:noFill/>
          <a:ln cap="flat" cmpd="sng" w="9525">
            <a:solidFill>
              <a:srgbClr val="000000"/>
            </a:solidFill>
            <a:prstDash val="solid"/>
            <a:round/>
            <a:headEnd len="sm" w="sm" type="none"/>
            <a:tailEnd len="sm" w="sm" type="none"/>
          </a:ln>
        </p:spPr>
      </p:pic>
      <p:sp>
        <p:nvSpPr>
          <p:cNvPr id="910" name="Google Shape;910;p50"/>
          <p:cNvSpPr txBox="1"/>
          <p:nvPr/>
        </p:nvSpPr>
        <p:spPr>
          <a:xfrm>
            <a:off x="5943600" y="2971800"/>
            <a:ext cx="2743200" cy="66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Droid Serif"/>
                <a:ea typeface="Droid Serif"/>
                <a:cs typeface="Droid Serif"/>
                <a:sym typeface="Droid Serif"/>
              </a:rPr>
              <a:t>"Change is good."</a:t>
            </a:r>
            <a:endParaRPr sz="1200">
              <a:latin typeface="Droid Serif"/>
              <a:ea typeface="Droid Serif"/>
              <a:cs typeface="Droid Serif"/>
              <a:sym typeface="Droid Serif"/>
            </a:endParaRPr>
          </a:p>
          <a:p>
            <a:pPr indent="0" lvl="0" marL="0" rtl="0" algn="r">
              <a:spcBef>
                <a:spcPts val="0"/>
              </a:spcBef>
              <a:spcAft>
                <a:spcPts val="0"/>
              </a:spcAft>
              <a:buNone/>
            </a:pPr>
            <a:r>
              <a:rPr lang="en" sz="1200">
                <a:latin typeface="Droid Serif"/>
                <a:ea typeface="Droid Serif"/>
                <a:cs typeface="Droid Serif"/>
                <a:sym typeface="Droid Serif"/>
              </a:rPr>
              <a:t>"Yeah, but it's not easy."</a:t>
            </a:r>
            <a:endParaRPr sz="1200">
              <a:latin typeface="Droid Serif"/>
              <a:ea typeface="Droid Serif"/>
              <a:cs typeface="Droid Serif"/>
              <a:sym typeface="Droid Serif"/>
            </a:endParaRPr>
          </a:p>
        </p:txBody>
      </p:sp>
      <p:sp>
        <p:nvSpPr>
          <p:cNvPr id="911" name="Google Shape;911;p50"/>
          <p:cNvSpPr txBox="1"/>
          <p:nvPr/>
        </p:nvSpPr>
        <p:spPr>
          <a:xfrm>
            <a:off x="1447800" y="4495800"/>
            <a:ext cx="11430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Droid Serif"/>
                <a:ea typeface="Droid Serif"/>
                <a:cs typeface="Droid Serif"/>
                <a:sym typeface="Droid Serif"/>
              </a:rPr>
              <a:t>(in memory)</a:t>
            </a:r>
            <a:endParaRPr i="1" sz="1200">
              <a:latin typeface="Droid Serif"/>
              <a:ea typeface="Droid Serif"/>
              <a:cs typeface="Droid Serif"/>
              <a:sym typeface="Droid Serif"/>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1"/>
          <p:cNvSpPr/>
          <p:nvPr/>
        </p:nvSpPr>
        <p:spPr>
          <a:xfrm>
            <a:off x="7315176" y="2057394"/>
            <a:ext cx="1066824" cy="609606"/>
          </a:xfrm>
          <a:prstGeom prst="irregularSeal2">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1"/>
          <p:cNvSpPr/>
          <p:nvPr/>
        </p:nvSpPr>
        <p:spPr>
          <a:xfrm>
            <a:off x="2590800" y="1981200"/>
            <a:ext cx="457218" cy="381024"/>
          </a:xfrm>
          <a:prstGeom prst="irregularSeal2">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frames</a:t>
            </a:r>
            <a:endParaRPr b="1" sz="3600">
              <a:solidFill>
                <a:srgbClr val="434343"/>
              </a:solidFill>
              <a:latin typeface="Droid Sans"/>
              <a:ea typeface="Droid Sans"/>
              <a:cs typeface="Droid Sans"/>
              <a:sym typeface="Droid Sans"/>
            </a:endParaRPr>
          </a:p>
        </p:txBody>
      </p:sp>
      <p:pic>
        <p:nvPicPr>
          <p:cNvPr descr="flat,800x800,075,t.jpg" id="920" name="Google Shape;920;p51"/>
          <p:cNvPicPr preferRelativeResize="0"/>
          <p:nvPr/>
        </p:nvPicPr>
        <p:blipFill>
          <a:blip r:embed="rId3">
            <a:alphaModFix/>
          </a:blip>
          <a:stretch>
            <a:fillRect/>
          </a:stretch>
        </p:blipFill>
        <p:spPr>
          <a:xfrm>
            <a:off x="1354800" y="2133600"/>
            <a:ext cx="381000" cy="401112"/>
          </a:xfrm>
          <a:prstGeom prst="rect">
            <a:avLst/>
          </a:prstGeom>
          <a:noFill/>
          <a:ln cap="flat" cmpd="sng" w="9525">
            <a:solidFill>
              <a:srgbClr val="000000"/>
            </a:solidFill>
            <a:prstDash val="solid"/>
            <a:round/>
            <a:headEnd len="sm" w="sm" type="none"/>
            <a:tailEnd len="sm" w="sm" type="none"/>
          </a:ln>
        </p:spPr>
      </p:pic>
      <p:sp>
        <p:nvSpPr>
          <p:cNvPr id="921" name="Google Shape;921;p51"/>
          <p:cNvSpPr txBox="1"/>
          <p:nvPr/>
        </p:nvSpPr>
        <p:spPr>
          <a:xfrm>
            <a:off x="669000" y="1143000"/>
            <a:ext cx="5350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renderer produces </a:t>
            </a:r>
            <a:r>
              <a:rPr b="1" i="1" lang="en" sz="1800">
                <a:latin typeface="Droid Serif"/>
                <a:ea typeface="Droid Serif"/>
                <a:cs typeface="Droid Serif"/>
                <a:sym typeface="Droid Serif"/>
              </a:rPr>
              <a:t>animation frames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922" name="Google Shape;922;p51"/>
          <p:cNvCxnSpPr/>
          <p:nvPr/>
        </p:nvCxnSpPr>
        <p:spPr>
          <a:xfrm>
            <a:off x="838200" y="3429000"/>
            <a:ext cx="3429900" cy="22500"/>
          </a:xfrm>
          <a:prstGeom prst="straightConnector1">
            <a:avLst/>
          </a:prstGeom>
          <a:noFill/>
          <a:ln cap="flat" cmpd="sng" w="28575">
            <a:solidFill>
              <a:schemeClr val="dk2"/>
            </a:solidFill>
            <a:prstDash val="solid"/>
            <a:round/>
            <a:headEnd len="med" w="med" type="none"/>
            <a:tailEnd len="med" w="med" type="triangle"/>
          </a:ln>
        </p:spPr>
      </p:cxnSp>
      <p:sp>
        <p:nvSpPr>
          <p:cNvPr id="923" name="Google Shape;923;p51"/>
          <p:cNvSpPr txBox="1"/>
          <p:nvPr/>
        </p:nvSpPr>
        <p:spPr>
          <a:xfrm>
            <a:off x="4267200" y="327660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time</a:t>
            </a:r>
            <a:endParaRPr b="1" i="1">
              <a:latin typeface="Droid Serif"/>
              <a:ea typeface="Droid Serif"/>
              <a:cs typeface="Droid Serif"/>
              <a:sym typeface="Droid Serif"/>
            </a:endParaRPr>
          </a:p>
        </p:txBody>
      </p:sp>
      <p:cxnSp>
        <p:nvCxnSpPr>
          <p:cNvPr id="924" name="Google Shape;924;p51"/>
          <p:cNvCxnSpPr/>
          <p:nvPr/>
        </p:nvCxnSpPr>
        <p:spPr>
          <a:xfrm>
            <a:off x="10500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925" name="Google Shape;925;p51"/>
          <p:cNvCxnSpPr/>
          <p:nvPr/>
        </p:nvCxnSpPr>
        <p:spPr>
          <a:xfrm>
            <a:off x="15834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926" name="Google Shape;926;p51"/>
          <p:cNvCxnSpPr/>
          <p:nvPr/>
        </p:nvCxnSpPr>
        <p:spPr>
          <a:xfrm>
            <a:off x="1050000" y="3733800"/>
            <a:ext cx="533400" cy="0"/>
          </a:xfrm>
          <a:prstGeom prst="straightConnector1">
            <a:avLst/>
          </a:prstGeom>
          <a:noFill/>
          <a:ln cap="flat" cmpd="sng" w="19050">
            <a:solidFill>
              <a:schemeClr val="dk2"/>
            </a:solidFill>
            <a:prstDash val="solid"/>
            <a:round/>
            <a:headEnd len="med" w="med" type="triangle"/>
            <a:tailEnd len="med" w="med" type="triangle"/>
          </a:ln>
        </p:spPr>
      </p:cxnSp>
      <p:sp>
        <p:nvSpPr>
          <p:cNvPr id="927" name="Google Shape;927;p51"/>
          <p:cNvSpPr txBox="1"/>
          <p:nvPr/>
        </p:nvSpPr>
        <p:spPr>
          <a:xfrm>
            <a:off x="973800" y="3886200"/>
            <a:ext cx="228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VSync signal</a:t>
            </a:r>
            <a:endParaRPr i="1">
              <a:latin typeface="Droid Serif"/>
              <a:ea typeface="Droid Serif"/>
              <a:cs typeface="Droid Serif"/>
              <a:sym typeface="Droid Serif"/>
            </a:endParaRPr>
          </a:p>
        </p:txBody>
      </p:sp>
      <p:sp>
        <p:nvSpPr>
          <p:cNvPr id="928" name="Google Shape;928;p51"/>
          <p:cNvSpPr/>
          <p:nvPr/>
        </p:nvSpPr>
        <p:spPr>
          <a:xfrm>
            <a:off x="10500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9" name="Google Shape;929;p51"/>
          <p:cNvCxnSpPr/>
          <p:nvPr/>
        </p:nvCxnSpPr>
        <p:spPr>
          <a:xfrm rot="10800000">
            <a:off x="1354800" y="25365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930" name="Google Shape;930;p51"/>
          <p:cNvPicPr preferRelativeResize="0"/>
          <p:nvPr/>
        </p:nvPicPr>
        <p:blipFill>
          <a:blip r:embed="rId3">
            <a:alphaModFix/>
          </a:blip>
          <a:stretch>
            <a:fillRect/>
          </a:stretch>
        </p:blipFill>
        <p:spPr>
          <a:xfrm rot="5400000">
            <a:off x="1888200" y="2133600"/>
            <a:ext cx="381000" cy="401112"/>
          </a:xfrm>
          <a:prstGeom prst="rect">
            <a:avLst/>
          </a:prstGeom>
          <a:noFill/>
          <a:ln cap="flat" cmpd="sng" w="9525">
            <a:solidFill>
              <a:srgbClr val="000000"/>
            </a:solidFill>
            <a:prstDash val="solid"/>
            <a:round/>
            <a:headEnd len="sm" w="sm" type="none"/>
            <a:tailEnd len="sm" w="sm" type="none"/>
          </a:ln>
        </p:spPr>
      </p:pic>
      <p:sp>
        <p:nvSpPr>
          <p:cNvPr id="931" name="Google Shape;931;p51"/>
          <p:cNvSpPr/>
          <p:nvPr/>
        </p:nvSpPr>
        <p:spPr>
          <a:xfrm>
            <a:off x="15834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2" name="Google Shape;932;p51"/>
          <p:cNvCxnSpPr/>
          <p:nvPr/>
        </p:nvCxnSpPr>
        <p:spPr>
          <a:xfrm rot="10800000">
            <a:off x="1888200" y="2536500"/>
            <a:ext cx="0" cy="435300"/>
          </a:xfrm>
          <a:prstGeom prst="straightConnector1">
            <a:avLst/>
          </a:prstGeom>
          <a:noFill/>
          <a:ln cap="flat" cmpd="sng" w="19050">
            <a:solidFill>
              <a:schemeClr val="dk2"/>
            </a:solidFill>
            <a:prstDash val="solid"/>
            <a:round/>
            <a:headEnd len="med" w="med" type="none"/>
            <a:tailEnd len="med" w="med" type="triangle"/>
          </a:ln>
        </p:spPr>
      </p:cxnSp>
      <p:cxnSp>
        <p:nvCxnSpPr>
          <p:cNvPr id="933" name="Google Shape;933;p51"/>
          <p:cNvCxnSpPr/>
          <p:nvPr/>
        </p:nvCxnSpPr>
        <p:spPr>
          <a:xfrm>
            <a:off x="21168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934" name="Google Shape;934;p51"/>
          <p:cNvCxnSpPr/>
          <p:nvPr/>
        </p:nvCxnSpPr>
        <p:spPr>
          <a:xfrm>
            <a:off x="2650200" y="3429000"/>
            <a:ext cx="0" cy="533400"/>
          </a:xfrm>
          <a:prstGeom prst="straightConnector1">
            <a:avLst/>
          </a:prstGeom>
          <a:noFill/>
          <a:ln cap="flat" cmpd="sng" w="19050">
            <a:solidFill>
              <a:schemeClr val="dk2"/>
            </a:solidFill>
            <a:prstDash val="dash"/>
            <a:round/>
            <a:headEnd len="med" w="med" type="none"/>
            <a:tailEnd len="med" w="med" type="none"/>
          </a:ln>
        </p:spPr>
      </p:cxnSp>
      <p:pic>
        <p:nvPicPr>
          <p:cNvPr descr="flat,800x800,075,t.jpg" id="935" name="Google Shape;935;p51"/>
          <p:cNvPicPr preferRelativeResize="0"/>
          <p:nvPr/>
        </p:nvPicPr>
        <p:blipFill>
          <a:blip r:embed="rId3">
            <a:alphaModFix/>
          </a:blip>
          <a:stretch>
            <a:fillRect/>
          </a:stretch>
        </p:blipFill>
        <p:spPr>
          <a:xfrm rot="10800000">
            <a:off x="2895600" y="2133600"/>
            <a:ext cx="381000" cy="401112"/>
          </a:xfrm>
          <a:prstGeom prst="rect">
            <a:avLst/>
          </a:prstGeom>
          <a:noFill/>
          <a:ln cap="flat" cmpd="sng" w="9525">
            <a:solidFill>
              <a:srgbClr val="000000"/>
            </a:solidFill>
            <a:prstDash val="solid"/>
            <a:round/>
            <a:headEnd len="sm" w="sm" type="none"/>
            <a:tailEnd len="sm" w="sm" type="none"/>
          </a:ln>
        </p:spPr>
      </p:pic>
      <p:sp>
        <p:nvSpPr>
          <p:cNvPr id="936" name="Google Shape;936;p51"/>
          <p:cNvSpPr/>
          <p:nvPr/>
        </p:nvSpPr>
        <p:spPr>
          <a:xfrm>
            <a:off x="2116800" y="2971800"/>
            <a:ext cx="8550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7" name="Google Shape;937;p51"/>
          <p:cNvCxnSpPr/>
          <p:nvPr/>
        </p:nvCxnSpPr>
        <p:spPr>
          <a:xfrm rot="10800000">
            <a:off x="2971800" y="25365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938" name="Google Shape;938;p51"/>
          <p:cNvPicPr preferRelativeResize="0"/>
          <p:nvPr/>
        </p:nvPicPr>
        <p:blipFill>
          <a:blip r:embed="rId3">
            <a:alphaModFix/>
          </a:blip>
          <a:stretch>
            <a:fillRect/>
          </a:stretch>
        </p:blipFill>
        <p:spPr>
          <a:xfrm rot="-5400000">
            <a:off x="3352800" y="2133600"/>
            <a:ext cx="381000" cy="401112"/>
          </a:xfrm>
          <a:prstGeom prst="rect">
            <a:avLst/>
          </a:prstGeom>
          <a:noFill/>
          <a:ln cap="flat" cmpd="sng" w="9525">
            <a:solidFill>
              <a:srgbClr val="000000"/>
            </a:solidFill>
            <a:prstDash val="solid"/>
            <a:round/>
            <a:headEnd len="sm" w="sm" type="none"/>
            <a:tailEnd len="sm" w="sm" type="none"/>
          </a:ln>
        </p:spPr>
      </p:pic>
      <p:sp>
        <p:nvSpPr>
          <p:cNvPr id="939" name="Google Shape;939;p51"/>
          <p:cNvSpPr/>
          <p:nvPr/>
        </p:nvSpPr>
        <p:spPr>
          <a:xfrm>
            <a:off x="30480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 name="Google Shape;940;p51"/>
          <p:cNvCxnSpPr/>
          <p:nvPr/>
        </p:nvCxnSpPr>
        <p:spPr>
          <a:xfrm rot="10800000">
            <a:off x="3352800" y="2536500"/>
            <a:ext cx="0" cy="435300"/>
          </a:xfrm>
          <a:prstGeom prst="straightConnector1">
            <a:avLst/>
          </a:prstGeom>
          <a:noFill/>
          <a:ln cap="flat" cmpd="sng" w="19050">
            <a:solidFill>
              <a:schemeClr val="dk2"/>
            </a:solidFill>
            <a:prstDash val="solid"/>
            <a:round/>
            <a:headEnd len="med" w="med" type="none"/>
            <a:tailEnd len="med" w="med" type="triangle"/>
          </a:ln>
        </p:spPr>
      </p:cxnSp>
      <p:sp>
        <p:nvSpPr>
          <p:cNvPr id="941" name="Google Shape;941;p51"/>
          <p:cNvSpPr/>
          <p:nvPr/>
        </p:nvSpPr>
        <p:spPr>
          <a:xfrm>
            <a:off x="4114800" y="4213500"/>
            <a:ext cx="1524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1"/>
          <p:cNvSpPr txBox="1"/>
          <p:nvPr/>
        </p:nvSpPr>
        <p:spPr>
          <a:xfrm>
            <a:off x="4226875" y="4093350"/>
            <a:ext cx="2935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 time spent to render the frame</a:t>
            </a:r>
            <a:endParaRPr i="1">
              <a:latin typeface="Droid Serif"/>
              <a:ea typeface="Droid Serif"/>
              <a:cs typeface="Droid Serif"/>
              <a:sym typeface="Droid Serif"/>
            </a:endParaRPr>
          </a:p>
        </p:txBody>
      </p:sp>
      <p:sp>
        <p:nvSpPr>
          <p:cNvPr id="943" name="Google Shape;943;p51"/>
          <p:cNvSpPr txBox="1"/>
          <p:nvPr/>
        </p:nvSpPr>
        <p:spPr>
          <a:xfrm>
            <a:off x="4876800" y="1981200"/>
            <a:ext cx="3505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Below 60 frames per second,</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scrolling and animations look "</a:t>
            </a:r>
            <a:r>
              <a:rPr b="1" i="1" lang="en">
                <a:latin typeface="Droid Serif"/>
                <a:ea typeface="Droid Serif"/>
                <a:cs typeface="Droid Serif"/>
                <a:sym typeface="Droid Serif"/>
              </a:rPr>
              <a:t>janky</a:t>
            </a:r>
            <a:r>
              <a:rPr i="1" lang="en">
                <a:latin typeface="Droid Serif"/>
                <a:ea typeface="Droid Serif"/>
                <a:cs typeface="Droid Serif"/>
                <a:sym typeface="Droid Serif"/>
              </a:rPr>
              <a:t>".</a:t>
            </a:r>
            <a:endParaRPr i="1">
              <a:latin typeface="Droid Serif"/>
              <a:ea typeface="Droid Serif"/>
              <a:cs typeface="Droid Serif"/>
              <a:sym typeface="Droid Serif"/>
            </a:endParaRPr>
          </a:p>
        </p:txBody>
      </p:sp>
      <p:cxnSp>
        <p:nvCxnSpPr>
          <p:cNvPr id="944" name="Google Shape;944;p51"/>
          <p:cNvCxnSpPr/>
          <p:nvPr/>
        </p:nvCxnSpPr>
        <p:spPr>
          <a:xfrm>
            <a:off x="3200400" y="3429000"/>
            <a:ext cx="0" cy="5334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15611" y="1042600"/>
            <a:ext cx="5536825" cy="4100900"/>
          </a:xfrm>
          <a:prstGeom prst="rect">
            <a:avLst/>
          </a:prstGeom>
          <a:noFill/>
          <a:ln>
            <a:noFill/>
          </a:ln>
        </p:spPr>
      </p:pic>
      <p:sp>
        <p:nvSpPr>
          <p:cNvPr id="96" name="Google Shape;96;p1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content</a:t>
            </a:r>
            <a:endParaRPr b="1" sz="3600">
              <a:solidFill>
                <a:srgbClr val="434343"/>
              </a:solidFill>
              <a:latin typeface="Droid Sans"/>
              <a:ea typeface="Droid Sans"/>
              <a:cs typeface="Droid Sans"/>
              <a:sym typeface="Droid Sans"/>
            </a:endParaRPr>
          </a:p>
        </p:txBody>
      </p:sp>
      <p:sp>
        <p:nvSpPr>
          <p:cNvPr id="98" name="Google Shape;98;p16"/>
          <p:cNvSpPr/>
          <p:nvPr/>
        </p:nvSpPr>
        <p:spPr>
          <a:xfrm>
            <a:off x="330250" y="1766100"/>
            <a:ext cx="4839300" cy="292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nvSpPr>
        <p:spPr>
          <a:xfrm>
            <a:off x="5678925" y="1349280"/>
            <a:ext cx="1460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NOT "content"</a:t>
            </a:r>
            <a:endParaRPr i="1">
              <a:latin typeface="Droid Serif"/>
              <a:ea typeface="Droid Serif"/>
              <a:cs typeface="Droid Serif"/>
              <a:sym typeface="Droid Serif"/>
            </a:endParaRPr>
          </a:p>
        </p:txBody>
      </p:sp>
      <p:sp>
        <p:nvSpPr>
          <p:cNvPr id="100" name="Google Shape;100;p16"/>
          <p:cNvSpPr/>
          <p:nvPr/>
        </p:nvSpPr>
        <p:spPr>
          <a:xfrm>
            <a:off x="5215448" y="1275300"/>
            <a:ext cx="314100" cy="490800"/>
          </a:xfrm>
          <a:prstGeom prst="rightBrace">
            <a:avLst>
              <a:gd fmla="val 8333" name="adj1"/>
              <a:gd fmla="val 54166"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txBox="1"/>
          <p:nvPr/>
        </p:nvSpPr>
        <p:spPr>
          <a:xfrm>
            <a:off x="5678925" y="1958550"/>
            <a:ext cx="2788800" cy="635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content::</a:t>
            </a:r>
            <a:r>
              <a:rPr b="1" lang="en" sz="1800">
                <a:latin typeface="Consolas"/>
                <a:ea typeface="Consolas"/>
                <a:cs typeface="Consolas"/>
                <a:sym typeface="Consolas"/>
              </a:rPr>
              <a:t>WebContents</a:t>
            </a:r>
            <a:endParaRPr b="1" sz="1800">
              <a:solidFill>
                <a:srgbClr val="0000FF"/>
              </a:solidFill>
              <a:latin typeface="Consolas"/>
              <a:ea typeface="Consolas"/>
              <a:cs typeface="Consolas"/>
              <a:sym typeface="Consolas"/>
            </a:endParaRPr>
          </a:p>
        </p:txBody>
      </p:sp>
      <p:cxnSp>
        <p:nvCxnSpPr>
          <p:cNvPr id="102" name="Google Shape;102;p16"/>
          <p:cNvCxnSpPr>
            <a:stCxn id="101" idx="1"/>
          </p:cNvCxnSpPr>
          <p:nvPr/>
        </p:nvCxnSpPr>
        <p:spPr>
          <a:xfrm rot="10800000">
            <a:off x="5204325" y="2276100"/>
            <a:ext cx="474600" cy="0"/>
          </a:xfrm>
          <a:prstGeom prst="straightConnector1">
            <a:avLst/>
          </a:prstGeom>
          <a:noFill/>
          <a:ln cap="flat" cmpd="sng" w="28575">
            <a:solidFill>
              <a:srgbClr val="FF0000"/>
            </a:solidFill>
            <a:prstDash val="solid"/>
            <a:round/>
            <a:headEnd len="med" w="med" type="none"/>
            <a:tailEnd len="med" w="med" type="triangle"/>
          </a:ln>
        </p:spPr>
      </p:cxnSp>
      <p:cxnSp>
        <p:nvCxnSpPr>
          <p:cNvPr id="103" name="Google Shape;103;p16"/>
          <p:cNvCxnSpPr/>
          <p:nvPr/>
        </p:nvCxnSpPr>
        <p:spPr>
          <a:xfrm>
            <a:off x="6079950" y="2444825"/>
            <a:ext cx="0" cy="490800"/>
          </a:xfrm>
          <a:prstGeom prst="straightConnector1">
            <a:avLst/>
          </a:prstGeom>
          <a:noFill/>
          <a:ln cap="flat" cmpd="sng" w="19050">
            <a:solidFill>
              <a:schemeClr val="dk2"/>
            </a:solidFill>
            <a:prstDash val="solid"/>
            <a:round/>
            <a:headEnd len="med" w="med" type="oval"/>
            <a:tailEnd len="med" w="med" type="triangle"/>
          </a:ln>
        </p:spPr>
      </p:cxnSp>
      <p:sp>
        <p:nvSpPr>
          <p:cNvPr id="104" name="Google Shape;104;p16"/>
          <p:cNvSpPr/>
          <p:nvPr/>
        </p:nvSpPr>
        <p:spPr>
          <a:xfrm>
            <a:off x="5878625" y="2926075"/>
            <a:ext cx="3003000" cy="1780500"/>
          </a:xfrm>
          <a:prstGeom prst="frame">
            <a:avLst>
              <a:gd fmla="val 4864"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roid Serif"/>
                <a:ea typeface="Droid Serif"/>
                <a:cs typeface="Droid Serif"/>
                <a:sym typeface="Droid Serif"/>
              </a:rPr>
              <a:t>sandboxed renderer process</a:t>
            </a:r>
            <a:endParaRPr/>
          </a:p>
        </p:txBody>
      </p:sp>
      <p:sp>
        <p:nvSpPr>
          <p:cNvPr id="105" name="Google Shape;105;p16"/>
          <p:cNvSpPr/>
          <p:nvPr/>
        </p:nvSpPr>
        <p:spPr>
          <a:xfrm>
            <a:off x="6331025" y="3484350"/>
            <a:ext cx="2175282" cy="1029888"/>
          </a:xfrm>
          <a:prstGeom prst="irregularSeal2">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Impact"/>
                <a:ea typeface="Impact"/>
                <a:cs typeface="Impact"/>
                <a:sym typeface="Impact"/>
              </a:rPr>
              <a:t>Blink</a:t>
            </a:r>
            <a:endParaRPr sz="2400">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invalidation</a:t>
            </a:r>
            <a:endParaRPr b="1" sz="3600">
              <a:solidFill>
                <a:srgbClr val="434343"/>
              </a:solidFill>
              <a:latin typeface="Droid Sans"/>
              <a:ea typeface="Droid Sans"/>
              <a:cs typeface="Droid Sans"/>
              <a:sym typeface="Droid Sans"/>
            </a:endParaRPr>
          </a:p>
        </p:txBody>
      </p:sp>
      <p:sp>
        <p:nvSpPr>
          <p:cNvPr id="951" name="Google Shape;951;p52"/>
          <p:cNvSpPr txBox="1"/>
          <p:nvPr/>
        </p:nvSpPr>
        <p:spPr>
          <a:xfrm>
            <a:off x="609600" y="1143000"/>
            <a:ext cx="7696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Each pipeline stage tracks granular asynchronous </a:t>
            </a:r>
            <a:r>
              <a:rPr b="1" i="1" lang="en" sz="1800">
                <a:latin typeface="Droid Serif"/>
                <a:ea typeface="Droid Serif"/>
                <a:cs typeface="Droid Serif"/>
                <a:sym typeface="Droid Serif"/>
              </a:rPr>
              <a:t>invalidations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952" name="Google Shape;952;p52"/>
          <p:cNvSpPr txBox="1"/>
          <p:nvPr/>
        </p:nvSpPr>
        <p:spPr>
          <a:xfrm>
            <a:off x="1284475" y="1828025"/>
            <a:ext cx="3679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Node::</a:t>
            </a:r>
            <a:r>
              <a:rPr b="1" lang="en">
                <a:latin typeface="Consolas"/>
                <a:ea typeface="Consolas"/>
                <a:cs typeface="Consolas"/>
                <a:sym typeface="Consolas"/>
              </a:rPr>
              <a:t>SetNeedsStyleRecalc</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3" name="Google Shape;953;p52"/>
          <p:cNvSpPr txBox="1"/>
          <p:nvPr/>
        </p:nvSpPr>
        <p:spPr>
          <a:xfrm>
            <a:off x="5628475" y="18280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954" name="Google Shape;954;p52"/>
          <p:cNvSpPr txBox="1"/>
          <p:nvPr/>
        </p:nvSpPr>
        <p:spPr>
          <a:xfrm>
            <a:off x="1284475" y="2361425"/>
            <a:ext cx="3679800" cy="381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LayoutObject::</a:t>
            </a:r>
            <a:r>
              <a:rPr b="1" lang="en">
                <a:latin typeface="Consolas"/>
                <a:ea typeface="Consolas"/>
                <a:cs typeface="Consolas"/>
                <a:sym typeface="Consolas"/>
              </a:rPr>
              <a:t>SetNeedsLayout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5" name="Google Shape;955;p52"/>
          <p:cNvSpPr txBox="1"/>
          <p:nvPr/>
        </p:nvSpPr>
        <p:spPr>
          <a:xfrm>
            <a:off x="1284475" y="2894825"/>
            <a:ext cx="3679800" cy="381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PaintInvalidator::</a:t>
            </a:r>
            <a:r>
              <a:rPr b="1" lang="en">
                <a:latin typeface="Consolas"/>
                <a:ea typeface="Consolas"/>
                <a:cs typeface="Consolas"/>
                <a:sym typeface="Consolas"/>
              </a:rPr>
              <a:t>InvalidatePaint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6" name="Google Shape;956;p52"/>
          <p:cNvSpPr txBox="1"/>
          <p:nvPr/>
        </p:nvSpPr>
        <p:spPr>
          <a:xfrm>
            <a:off x="1284475" y="3428225"/>
            <a:ext cx="3679800" cy="3810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RasterInvalidator</a:t>
            </a:r>
            <a:r>
              <a:rPr lang="en">
                <a:latin typeface="Consolas"/>
                <a:ea typeface="Consolas"/>
                <a:cs typeface="Consolas"/>
                <a:sym typeface="Consolas"/>
              </a:rPr>
              <a:t>::Generate()</a:t>
            </a:r>
            <a:endParaRPr b="1">
              <a:solidFill>
                <a:srgbClr val="0000FF"/>
              </a:solidFill>
              <a:latin typeface="Consolas"/>
              <a:ea typeface="Consolas"/>
              <a:cs typeface="Consolas"/>
              <a:sym typeface="Consolas"/>
            </a:endParaRPr>
          </a:p>
        </p:txBody>
      </p:sp>
      <p:sp>
        <p:nvSpPr>
          <p:cNvPr id="957" name="Google Shape;957;p52"/>
          <p:cNvSpPr txBox="1"/>
          <p:nvPr/>
        </p:nvSpPr>
        <p:spPr>
          <a:xfrm>
            <a:off x="5628475" y="23614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958" name="Google Shape;958;p52"/>
          <p:cNvSpPr txBox="1"/>
          <p:nvPr/>
        </p:nvSpPr>
        <p:spPr>
          <a:xfrm>
            <a:off x="5628475" y="28948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59" name="Google Shape;959;p52"/>
          <p:cNvSpPr txBox="1"/>
          <p:nvPr/>
        </p:nvSpPr>
        <p:spPr>
          <a:xfrm>
            <a:off x="5628475" y="34282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cxnSp>
        <p:nvCxnSpPr>
          <p:cNvPr id="960" name="Google Shape;960;p52"/>
          <p:cNvCxnSpPr/>
          <p:nvPr/>
        </p:nvCxnSpPr>
        <p:spPr>
          <a:xfrm>
            <a:off x="4964275" y="2018525"/>
            <a:ext cx="664200" cy="0"/>
          </a:xfrm>
          <a:prstGeom prst="straightConnector1">
            <a:avLst/>
          </a:prstGeom>
          <a:noFill/>
          <a:ln cap="flat" cmpd="sng" w="19050">
            <a:solidFill>
              <a:schemeClr val="dk2"/>
            </a:solidFill>
            <a:prstDash val="dash"/>
            <a:round/>
            <a:headEnd len="med" w="med" type="none"/>
            <a:tailEnd len="med" w="med" type="triangle"/>
          </a:ln>
        </p:spPr>
      </p:cxnSp>
      <p:cxnSp>
        <p:nvCxnSpPr>
          <p:cNvPr id="961" name="Google Shape;961;p52"/>
          <p:cNvCxnSpPr/>
          <p:nvPr/>
        </p:nvCxnSpPr>
        <p:spPr>
          <a:xfrm>
            <a:off x="4964275" y="2551925"/>
            <a:ext cx="664200" cy="0"/>
          </a:xfrm>
          <a:prstGeom prst="straightConnector1">
            <a:avLst/>
          </a:prstGeom>
          <a:noFill/>
          <a:ln cap="flat" cmpd="sng" w="19050">
            <a:solidFill>
              <a:schemeClr val="dk2"/>
            </a:solidFill>
            <a:prstDash val="dash"/>
            <a:round/>
            <a:headEnd len="med" w="med" type="none"/>
            <a:tailEnd len="med" w="med" type="triangle"/>
          </a:ln>
        </p:spPr>
      </p:cxnSp>
      <p:cxnSp>
        <p:nvCxnSpPr>
          <p:cNvPr id="962" name="Google Shape;962;p52"/>
          <p:cNvCxnSpPr/>
          <p:nvPr/>
        </p:nvCxnSpPr>
        <p:spPr>
          <a:xfrm>
            <a:off x="4964275" y="3085325"/>
            <a:ext cx="664200" cy="0"/>
          </a:xfrm>
          <a:prstGeom prst="straightConnector1">
            <a:avLst/>
          </a:prstGeom>
          <a:noFill/>
          <a:ln cap="flat" cmpd="sng" w="19050">
            <a:solidFill>
              <a:schemeClr val="dk2"/>
            </a:solidFill>
            <a:prstDash val="dash"/>
            <a:round/>
            <a:headEnd len="med" w="med" type="none"/>
            <a:tailEnd len="med" w="med" type="triangle"/>
          </a:ln>
        </p:spPr>
      </p:cxnSp>
      <p:cxnSp>
        <p:nvCxnSpPr>
          <p:cNvPr id="963" name="Google Shape;963;p52"/>
          <p:cNvCxnSpPr/>
          <p:nvPr/>
        </p:nvCxnSpPr>
        <p:spPr>
          <a:xfrm>
            <a:off x="4964275" y="3618725"/>
            <a:ext cx="664200" cy="0"/>
          </a:xfrm>
          <a:prstGeom prst="straightConnector1">
            <a:avLst/>
          </a:prstGeom>
          <a:noFill/>
          <a:ln cap="flat" cmpd="sng" w="19050">
            <a:solidFill>
              <a:schemeClr val="dk2"/>
            </a:solidFill>
            <a:prstDash val="dash"/>
            <a:round/>
            <a:headEnd len="med" w="med" type="none"/>
            <a:tailEnd len="med" w="med" type="triangle"/>
          </a:ln>
        </p:spPr>
      </p:cxnSp>
      <p:sp>
        <p:nvSpPr>
          <p:cNvPr id="964" name="Google Shape;964;p52"/>
          <p:cNvSpPr txBox="1"/>
          <p:nvPr/>
        </p:nvSpPr>
        <p:spPr>
          <a:xfrm>
            <a:off x="1284475" y="4152125"/>
            <a:ext cx="50016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Outputs are reused from previous frames when possible.</a:t>
            </a:r>
            <a:endParaRPr i="1">
              <a:latin typeface="Droid Serif"/>
              <a:ea typeface="Droid Serif"/>
              <a:cs typeface="Droid Serif"/>
              <a:sym typeface="Droid Serif"/>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53"/>
          <p:cNvSpPr/>
          <p:nvPr/>
        </p:nvSpPr>
        <p:spPr>
          <a:xfrm>
            <a:off x="3265050" y="2552175"/>
            <a:ext cx="1451100" cy="819300"/>
          </a:xfrm>
          <a:prstGeom prst="rightArrow">
            <a:avLst>
              <a:gd fmla="val 50000" name="adj1"/>
              <a:gd fmla="val 50000" name="adj2"/>
            </a:avLst>
          </a:prstGeom>
          <a:solidFill>
            <a:srgbClr val="FFF2CC"/>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repaint</a:t>
            </a:r>
            <a:endParaRPr b="1" sz="3600">
              <a:solidFill>
                <a:srgbClr val="434343"/>
              </a:solidFill>
              <a:latin typeface="Droid Sans"/>
              <a:ea typeface="Droid Sans"/>
              <a:cs typeface="Droid Sans"/>
              <a:sym typeface="Droid Sans"/>
            </a:endParaRPr>
          </a:p>
        </p:txBody>
      </p:sp>
      <p:sp>
        <p:nvSpPr>
          <p:cNvPr id="972" name="Google Shape;972;p53"/>
          <p:cNvSpPr txBox="1"/>
          <p:nvPr/>
        </p:nvSpPr>
        <p:spPr>
          <a:xfrm>
            <a:off x="641850" y="1205213"/>
            <a:ext cx="7291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Paint + raster remain expensive if a large region is transformed…</a:t>
            </a:r>
            <a:endParaRPr i="1" sz="1800">
              <a:latin typeface="Droid Serif"/>
              <a:ea typeface="Droid Serif"/>
              <a:cs typeface="Droid Serif"/>
              <a:sym typeface="Droid Serif"/>
            </a:endParaRPr>
          </a:p>
        </p:txBody>
      </p:sp>
      <p:pic>
        <p:nvPicPr>
          <p:cNvPr descr="Screen Shot 2017-10-16 at 6.20.36 PM.png" id="973" name="Google Shape;973;p53"/>
          <p:cNvPicPr preferRelativeResize="0"/>
          <p:nvPr/>
        </p:nvPicPr>
        <p:blipFill rotWithShape="1">
          <a:blip r:embed="rId3">
            <a:alphaModFix/>
          </a:blip>
          <a:srcRect b="19987" l="0" r="0" t="0"/>
          <a:stretch/>
        </p:blipFill>
        <p:spPr>
          <a:xfrm>
            <a:off x="1611575" y="2235550"/>
            <a:ext cx="1653475" cy="1452550"/>
          </a:xfrm>
          <a:prstGeom prst="rect">
            <a:avLst/>
          </a:prstGeom>
          <a:noFill/>
          <a:ln cap="flat" cmpd="sng" w="19050">
            <a:solidFill>
              <a:srgbClr val="666666"/>
            </a:solidFill>
            <a:prstDash val="solid"/>
            <a:round/>
            <a:headEnd len="sm" w="sm" type="none"/>
            <a:tailEnd len="sm" w="sm" type="none"/>
          </a:ln>
        </p:spPr>
      </p:pic>
      <p:pic>
        <p:nvPicPr>
          <p:cNvPr descr="Screen Shot 2017-10-16 at 6.20.36 PM.png" id="974" name="Google Shape;974;p53"/>
          <p:cNvPicPr preferRelativeResize="0"/>
          <p:nvPr/>
        </p:nvPicPr>
        <p:blipFill rotWithShape="1">
          <a:blip r:embed="rId3">
            <a:alphaModFix/>
          </a:blip>
          <a:srcRect b="0" l="0" r="0" t="22069"/>
          <a:stretch/>
        </p:blipFill>
        <p:spPr>
          <a:xfrm>
            <a:off x="4634025" y="2254475"/>
            <a:ext cx="1653475" cy="1414700"/>
          </a:xfrm>
          <a:prstGeom prst="rect">
            <a:avLst/>
          </a:prstGeom>
          <a:noFill/>
          <a:ln cap="flat" cmpd="sng" w="19050">
            <a:solidFill>
              <a:srgbClr val="666666"/>
            </a:solidFill>
            <a:prstDash val="solid"/>
            <a:round/>
            <a:headEnd len="sm" w="sm" type="none"/>
            <a:tailEnd len="sm" w="sm" type="none"/>
          </a:ln>
        </p:spPr>
      </p:pic>
      <p:pic>
        <p:nvPicPr>
          <p:cNvPr descr="vertical_scroll.png" id="975" name="Google Shape;975;p53"/>
          <p:cNvPicPr preferRelativeResize="0"/>
          <p:nvPr/>
        </p:nvPicPr>
        <p:blipFill>
          <a:blip r:embed="rId4">
            <a:alphaModFix/>
          </a:blip>
          <a:stretch>
            <a:fillRect/>
          </a:stretch>
        </p:blipFill>
        <p:spPr>
          <a:xfrm>
            <a:off x="3512100" y="2580825"/>
            <a:ext cx="761999" cy="762001"/>
          </a:xfrm>
          <a:prstGeom prst="rect">
            <a:avLst/>
          </a:prstGeom>
          <a:noFill/>
          <a:ln>
            <a:noFill/>
          </a:ln>
        </p:spPr>
      </p:pic>
      <p:sp>
        <p:nvSpPr>
          <p:cNvPr id="976" name="Google Shape;976;p53"/>
          <p:cNvSpPr txBox="1"/>
          <p:nvPr/>
        </p:nvSpPr>
        <p:spPr>
          <a:xfrm>
            <a:off x="3479850" y="2415725"/>
            <a:ext cx="7620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scroll</a:t>
            </a:r>
            <a:endParaRPr i="1">
              <a:latin typeface="Droid Serif"/>
              <a:ea typeface="Droid Serif"/>
              <a:cs typeface="Droid Serif"/>
              <a:sym typeface="Droid Serif"/>
            </a:endParaRPr>
          </a:p>
        </p:txBody>
      </p:sp>
      <p:sp>
        <p:nvSpPr>
          <p:cNvPr id="977" name="Google Shape;977;p53"/>
          <p:cNvSpPr/>
          <p:nvPr/>
        </p:nvSpPr>
        <p:spPr>
          <a:xfrm>
            <a:off x="4635575" y="2241225"/>
            <a:ext cx="1653600" cy="1452600"/>
          </a:xfrm>
          <a:prstGeom prst="rect">
            <a:avLst/>
          </a:prstGeom>
          <a:solidFill>
            <a:srgbClr val="82E4F4">
              <a:alpha val="2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3"/>
          <p:cNvSpPr txBox="1"/>
          <p:nvPr/>
        </p:nvSpPr>
        <p:spPr>
          <a:xfrm>
            <a:off x="4026425" y="3693825"/>
            <a:ext cx="23907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all the pixels changed!</a:t>
            </a:r>
            <a:endParaRPr i="1">
              <a:latin typeface="Droid Serif"/>
              <a:ea typeface="Droid Serif"/>
              <a:cs typeface="Droid Serif"/>
              <a:sym typeface="Droid Serif"/>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54"/>
          <p:cNvSpPr/>
          <p:nvPr/>
        </p:nvSpPr>
        <p:spPr>
          <a:xfrm>
            <a:off x="6238338" y="1795775"/>
            <a:ext cx="457218" cy="381024"/>
          </a:xfrm>
          <a:prstGeom prst="irregularSeal2">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atest" id="984" name="Google Shape;984;p54"/>
          <p:cNvPicPr preferRelativeResize="0"/>
          <p:nvPr/>
        </p:nvPicPr>
        <p:blipFill>
          <a:blip r:embed="rId3">
            <a:alphaModFix/>
          </a:blip>
          <a:stretch>
            <a:fillRect/>
          </a:stretch>
        </p:blipFill>
        <p:spPr>
          <a:xfrm>
            <a:off x="685800" y="2438401"/>
            <a:ext cx="1041634" cy="685799"/>
          </a:xfrm>
          <a:prstGeom prst="rect">
            <a:avLst/>
          </a:prstGeom>
          <a:noFill/>
          <a:ln>
            <a:noFill/>
          </a:ln>
        </p:spPr>
      </p:pic>
      <p:sp>
        <p:nvSpPr>
          <p:cNvPr id="985" name="Google Shape;985;p5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jank</a:t>
            </a:r>
            <a:endParaRPr b="1" sz="3600">
              <a:solidFill>
                <a:srgbClr val="434343"/>
              </a:solidFill>
              <a:latin typeface="Droid Sans"/>
              <a:ea typeface="Droid Sans"/>
              <a:cs typeface="Droid Sans"/>
              <a:sym typeface="Droid Sans"/>
            </a:endParaRPr>
          </a:p>
        </p:txBody>
      </p:sp>
      <p:sp>
        <p:nvSpPr>
          <p:cNvPr id="987" name="Google Shape;987;p54"/>
          <p:cNvSpPr txBox="1"/>
          <p:nvPr/>
        </p:nvSpPr>
        <p:spPr>
          <a:xfrm>
            <a:off x="609600" y="1143000"/>
            <a:ext cx="70104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 and anything on the </a:t>
            </a:r>
            <a:r>
              <a:rPr b="1" i="1" lang="en" sz="1800">
                <a:latin typeface="Droid Serif"/>
                <a:ea typeface="Droid Serif"/>
                <a:cs typeface="Droid Serif"/>
                <a:sym typeface="Droid Serif"/>
              </a:rPr>
              <a:t>main thread</a:t>
            </a:r>
            <a:r>
              <a:rPr i="1" lang="en" sz="1800">
                <a:latin typeface="Droid Serif"/>
                <a:ea typeface="Droid Serif"/>
                <a:cs typeface="Droid Serif"/>
                <a:sym typeface="Droid Serif"/>
              </a:rPr>
              <a:t> competes with JavaScript.</a:t>
            </a:r>
            <a:endParaRPr i="1" sz="1800">
              <a:latin typeface="Droid Serif"/>
              <a:ea typeface="Droid Serif"/>
              <a:cs typeface="Droid Serif"/>
              <a:sym typeface="Droid Serif"/>
            </a:endParaRPr>
          </a:p>
        </p:txBody>
      </p:sp>
      <p:sp>
        <p:nvSpPr>
          <p:cNvPr id="988" name="Google Shape;988;p54"/>
          <p:cNvSpPr txBox="1"/>
          <p:nvPr/>
        </p:nvSpPr>
        <p:spPr>
          <a:xfrm>
            <a:off x="2286000" y="3581400"/>
            <a:ext cx="4429500" cy="10668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mineSomeBitcoins();</a:t>
            </a:r>
            <a:r>
              <a:rPr lang="en" sz="1800">
                <a:solidFill>
                  <a:srgbClr val="38761D"/>
                </a:solidFill>
                <a:latin typeface="Consolas"/>
                <a:ea typeface="Consolas"/>
                <a:cs typeface="Consolas"/>
                <a:sym typeface="Consolas"/>
              </a:rPr>
              <a:t> // why not?</a:t>
            </a:r>
            <a:endParaRPr sz="1800">
              <a:solidFill>
                <a:srgbClr val="38761D"/>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p:txBody>
      </p:sp>
      <p:pic>
        <p:nvPicPr>
          <p:cNvPr descr="flat,800x800,075,t.jpg" id="989" name="Google Shape;989;p54"/>
          <p:cNvPicPr preferRelativeResize="0"/>
          <p:nvPr/>
        </p:nvPicPr>
        <p:blipFill>
          <a:blip r:embed="rId4">
            <a:alphaModFix/>
          </a:blip>
          <a:stretch>
            <a:fillRect/>
          </a:stretch>
        </p:blipFill>
        <p:spPr>
          <a:xfrm>
            <a:off x="2116800" y="1905000"/>
            <a:ext cx="381000" cy="401112"/>
          </a:xfrm>
          <a:prstGeom prst="rect">
            <a:avLst/>
          </a:prstGeom>
          <a:noFill/>
          <a:ln cap="flat" cmpd="sng" w="9525">
            <a:solidFill>
              <a:srgbClr val="000000"/>
            </a:solidFill>
            <a:prstDash val="solid"/>
            <a:round/>
            <a:headEnd len="sm" w="sm" type="none"/>
            <a:tailEnd len="sm" w="sm" type="none"/>
          </a:ln>
        </p:spPr>
      </p:pic>
      <p:cxnSp>
        <p:nvCxnSpPr>
          <p:cNvPr id="990" name="Google Shape;990;p54"/>
          <p:cNvCxnSpPr/>
          <p:nvPr/>
        </p:nvCxnSpPr>
        <p:spPr>
          <a:xfrm>
            <a:off x="1828800" y="3200400"/>
            <a:ext cx="5562600" cy="0"/>
          </a:xfrm>
          <a:prstGeom prst="straightConnector1">
            <a:avLst/>
          </a:prstGeom>
          <a:noFill/>
          <a:ln cap="flat" cmpd="sng" w="28575">
            <a:solidFill>
              <a:schemeClr val="dk2"/>
            </a:solidFill>
            <a:prstDash val="solid"/>
            <a:round/>
            <a:headEnd len="med" w="med" type="none"/>
            <a:tailEnd len="med" w="med" type="triangle"/>
          </a:ln>
        </p:spPr>
      </p:cxnSp>
      <p:sp>
        <p:nvSpPr>
          <p:cNvPr id="991" name="Google Shape;991;p54"/>
          <p:cNvSpPr txBox="1"/>
          <p:nvPr/>
        </p:nvSpPr>
        <p:spPr>
          <a:xfrm>
            <a:off x="7467600" y="297180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time</a:t>
            </a:r>
            <a:endParaRPr b="1" i="1">
              <a:latin typeface="Droid Serif"/>
              <a:ea typeface="Droid Serif"/>
              <a:cs typeface="Droid Serif"/>
              <a:sym typeface="Droid Serif"/>
            </a:endParaRPr>
          </a:p>
        </p:txBody>
      </p:sp>
      <p:sp>
        <p:nvSpPr>
          <p:cNvPr id="992" name="Google Shape;992;p54"/>
          <p:cNvSpPr/>
          <p:nvPr/>
        </p:nvSpPr>
        <p:spPr>
          <a:xfrm>
            <a:off x="1812000"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3" name="Google Shape;993;p54"/>
          <p:cNvCxnSpPr/>
          <p:nvPr/>
        </p:nvCxnSpPr>
        <p:spPr>
          <a:xfrm rot="10800000">
            <a:off x="2116800" y="23079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994" name="Google Shape;994;p54"/>
          <p:cNvPicPr preferRelativeResize="0"/>
          <p:nvPr/>
        </p:nvPicPr>
        <p:blipFill>
          <a:blip r:embed="rId4">
            <a:alphaModFix/>
          </a:blip>
          <a:stretch>
            <a:fillRect/>
          </a:stretch>
        </p:blipFill>
        <p:spPr>
          <a:xfrm rot="5400000">
            <a:off x="2650200" y="1905000"/>
            <a:ext cx="381000" cy="401112"/>
          </a:xfrm>
          <a:prstGeom prst="rect">
            <a:avLst/>
          </a:prstGeom>
          <a:noFill/>
          <a:ln cap="flat" cmpd="sng" w="9525">
            <a:solidFill>
              <a:srgbClr val="000000"/>
            </a:solidFill>
            <a:prstDash val="solid"/>
            <a:round/>
            <a:headEnd len="sm" w="sm" type="none"/>
            <a:tailEnd len="sm" w="sm" type="none"/>
          </a:ln>
        </p:spPr>
      </p:pic>
      <p:sp>
        <p:nvSpPr>
          <p:cNvPr id="995" name="Google Shape;995;p54"/>
          <p:cNvSpPr/>
          <p:nvPr/>
        </p:nvSpPr>
        <p:spPr>
          <a:xfrm>
            <a:off x="2345400"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6" name="Google Shape;996;p54"/>
          <p:cNvCxnSpPr/>
          <p:nvPr/>
        </p:nvCxnSpPr>
        <p:spPr>
          <a:xfrm rot="10800000">
            <a:off x="2650200" y="23079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997" name="Google Shape;997;p54"/>
          <p:cNvPicPr preferRelativeResize="0"/>
          <p:nvPr/>
        </p:nvPicPr>
        <p:blipFill>
          <a:blip r:embed="rId4">
            <a:alphaModFix/>
          </a:blip>
          <a:stretch>
            <a:fillRect/>
          </a:stretch>
        </p:blipFill>
        <p:spPr>
          <a:xfrm rot="-5400000">
            <a:off x="6619344" y="1905000"/>
            <a:ext cx="381000" cy="401112"/>
          </a:xfrm>
          <a:prstGeom prst="rect">
            <a:avLst/>
          </a:prstGeom>
          <a:noFill/>
          <a:ln cap="flat" cmpd="sng" w="9525">
            <a:solidFill>
              <a:srgbClr val="000000"/>
            </a:solidFill>
            <a:prstDash val="solid"/>
            <a:round/>
            <a:headEnd len="sm" w="sm" type="none"/>
            <a:tailEnd len="sm" w="sm" type="none"/>
          </a:ln>
        </p:spPr>
      </p:pic>
      <p:sp>
        <p:nvSpPr>
          <p:cNvPr id="998" name="Google Shape;998;p54"/>
          <p:cNvSpPr/>
          <p:nvPr/>
        </p:nvSpPr>
        <p:spPr>
          <a:xfrm>
            <a:off x="6314544"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9" name="Google Shape;999;p54"/>
          <p:cNvCxnSpPr/>
          <p:nvPr/>
        </p:nvCxnSpPr>
        <p:spPr>
          <a:xfrm rot="10800000">
            <a:off x="6619344" y="2307900"/>
            <a:ext cx="0" cy="435300"/>
          </a:xfrm>
          <a:prstGeom prst="straightConnector1">
            <a:avLst/>
          </a:prstGeom>
          <a:noFill/>
          <a:ln cap="flat" cmpd="sng" w="19050">
            <a:solidFill>
              <a:schemeClr val="dk2"/>
            </a:solidFill>
            <a:prstDash val="solid"/>
            <a:round/>
            <a:headEnd len="med" w="med" type="none"/>
            <a:tailEnd len="med" w="med" type="triangle"/>
          </a:ln>
        </p:spPr>
      </p:cxnSp>
      <p:sp>
        <p:nvSpPr>
          <p:cNvPr id="1000" name="Google Shape;1000;p54"/>
          <p:cNvSpPr/>
          <p:nvPr/>
        </p:nvSpPr>
        <p:spPr>
          <a:xfrm>
            <a:off x="2743200" y="2743200"/>
            <a:ext cx="3505200" cy="1524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1" name="Google Shape;1001;p54"/>
          <p:cNvCxnSpPr/>
          <p:nvPr/>
        </p:nvCxnSpPr>
        <p:spPr>
          <a:xfrm rot="10800000">
            <a:off x="4119625" y="2950700"/>
            <a:ext cx="0" cy="1007700"/>
          </a:xfrm>
          <a:prstGeom prst="straightConnector1">
            <a:avLst/>
          </a:prstGeom>
          <a:noFill/>
          <a:ln cap="flat" cmpd="sng" w="19050">
            <a:solidFill>
              <a:schemeClr val="dk2"/>
            </a:solidFill>
            <a:prstDash val="solid"/>
            <a:round/>
            <a:headEnd len="med" w="med" type="none"/>
            <a:tailEnd len="med" w="med" type="triangle"/>
          </a:ln>
        </p:spPr>
      </p:cxnSp>
      <p:sp>
        <p:nvSpPr>
          <p:cNvPr id="1002" name="Google Shape;1002;p54"/>
          <p:cNvSpPr txBox="1"/>
          <p:nvPr/>
        </p:nvSpPr>
        <p:spPr>
          <a:xfrm rot="-1353">
            <a:off x="704694" y="253316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p55"/>
          <p:cNvPicPr preferRelativeResize="0"/>
          <p:nvPr/>
        </p:nvPicPr>
        <p:blipFill>
          <a:blip r:embed="rId3">
            <a:alphaModFix/>
          </a:blip>
          <a:stretch>
            <a:fillRect/>
          </a:stretch>
        </p:blipFill>
        <p:spPr>
          <a:xfrm>
            <a:off x="4625675" y="1077350"/>
            <a:ext cx="4433975" cy="3768265"/>
          </a:xfrm>
          <a:prstGeom prst="rect">
            <a:avLst/>
          </a:prstGeom>
          <a:noFill/>
          <a:ln>
            <a:noFill/>
          </a:ln>
        </p:spPr>
      </p:pic>
      <p:sp>
        <p:nvSpPr>
          <p:cNvPr id="1008" name="Google Shape;1008;p5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enter: threaded compositing</a:t>
            </a:r>
            <a:endParaRPr b="1" sz="3600">
              <a:solidFill>
                <a:srgbClr val="434343"/>
              </a:solidFill>
              <a:latin typeface="Droid Sans"/>
              <a:ea typeface="Droid Sans"/>
              <a:cs typeface="Droid Sans"/>
              <a:sym typeface="Droid Sans"/>
            </a:endParaRPr>
          </a:p>
        </p:txBody>
      </p:sp>
      <p:sp>
        <p:nvSpPr>
          <p:cNvPr id="1010" name="Google Shape;1010;p55"/>
          <p:cNvSpPr txBox="1"/>
          <p:nvPr/>
        </p:nvSpPr>
        <p:spPr>
          <a:xfrm rot="3951468">
            <a:off x="7039780" y="2003958"/>
            <a:ext cx="2262822" cy="598915"/>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layers in Developer Tools</a:t>
            </a:r>
            <a:endParaRPr i="1">
              <a:latin typeface="Droid Serif"/>
              <a:ea typeface="Droid Serif"/>
              <a:cs typeface="Droid Serif"/>
              <a:sym typeface="Droid Serif"/>
            </a:endParaRPr>
          </a:p>
        </p:txBody>
      </p:sp>
      <p:sp>
        <p:nvSpPr>
          <p:cNvPr id="1011" name="Google Shape;1011;p55"/>
          <p:cNvSpPr txBox="1"/>
          <p:nvPr/>
        </p:nvSpPr>
        <p:spPr>
          <a:xfrm>
            <a:off x="442575" y="1226125"/>
            <a:ext cx="4964400" cy="139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Decompose the page into </a:t>
            </a:r>
            <a:r>
              <a:rPr b="1" i="1" lang="en" sz="1800">
                <a:latin typeface="Droid Serif"/>
                <a:ea typeface="Droid Serif"/>
                <a:cs typeface="Droid Serif"/>
                <a:sym typeface="Droid Serif"/>
              </a:rPr>
              <a:t>layers</a:t>
            </a:r>
            <a:endParaRPr i="1" sz="1800">
              <a:latin typeface="Droid Serif"/>
              <a:ea typeface="Droid Serif"/>
              <a:cs typeface="Droid Serif"/>
              <a:sym typeface="Droid Serif"/>
            </a:endParaRPr>
          </a:p>
          <a:p>
            <a:pPr indent="0" lvl="0" marL="457200" rtl="0" algn="l">
              <a:spcBef>
                <a:spcPts val="0"/>
              </a:spcBef>
              <a:spcAft>
                <a:spcPts val="0"/>
              </a:spcAft>
              <a:buNone/>
            </a:pPr>
            <a:r>
              <a:rPr i="1" lang="en" sz="1800">
                <a:latin typeface="Droid Serif"/>
                <a:ea typeface="Droid Serif"/>
                <a:cs typeface="Droid Serif"/>
                <a:sym typeface="Droid Serif"/>
              </a:rPr>
              <a:t>which raster independently.</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Combine the layers on another thread.</a:t>
            </a:r>
            <a:endParaRPr i="1" sz="1800">
              <a:latin typeface="Droid Serif"/>
              <a:ea typeface="Droid Serif"/>
              <a:cs typeface="Droid Serif"/>
              <a:sym typeface="Droid Serif"/>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56"/>
          <p:cNvPicPr preferRelativeResize="0"/>
          <p:nvPr/>
        </p:nvPicPr>
        <p:blipFill>
          <a:blip r:embed="rId3">
            <a:alphaModFix/>
          </a:blip>
          <a:stretch>
            <a:fillRect/>
          </a:stretch>
        </p:blipFill>
        <p:spPr>
          <a:xfrm>
            <a:off x="4625675" y="1077350"/>
            <a:ext cx="4433975" cy="3768265"/>
          </a:xfrm>
          <a:prstGeom prst="rect">
            <a:avLst/>
          </a:prstGeom>
          <a:noFill/>
          <a:ln>
            <a:noFill/>
          </a:ln>
        </p:spPr>
      </p:pic>
      <p:sp>
        <p:nvSpPr>
          <p:cNvPr id="1017" name="Google Shape;1017;p5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enter: threaded compositing</a:t>
            </a:r>
            <a:endParaRPr b="1" sz="3600">
              <a:solidFill>
                <a:srgbClr val="434343"/>
              </a:solidFill>
              <a:latin typeface="Droid Sans"/>
              <a:ea typeface="Droid Sans"/>
              <a:cs typeface="Droid Sans"/>
              <a:sym typeface="Droid Sans"/>
            </a:endParaRPr>
          </a:p>
        </p:txBody>
      </p:sp>
      <p:sp>
        <p:nvSpPr>
          <p:cNvPr id="1019" name="Google Shape;1019;p56"/>
          <p:cNvSpPr txBox="1"/>
          <p:nvPr/>
        </p:nvSpPr>
        <p:spPr>
          <a:xfrm rot="3951468">
            <a:off x="7039780" y="2003958"/>
            <a:ext cx="2262822" cy="598915"/>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layers in Developer Tools</a:t>
            </a:r>
            <a:endParaRPr i="1">
              <a:latin typeface="Droid Serif"/>
              <a:ea typeface="Droid Serif"/>
              <a:cs typeface="Droid Serif"/>
              <a:sym typeface="Droid Serif"/>
            </a:endParaRPr>
          </a:p>
        </p:txBody>
      </p:sp>
      <p:pic>
        <p:nvPicPr>
          <p:cNvPr descr="latest" id="1020" name="Google Shape;1020;p56"/>
          <p:cNvPicPr preferRelativeResize="0"/>
          <p:nvPr/>
        </p:nvPicPr>
        <p:blipFill>
          <a:blip r:embed="rId4">
            <a:alphaModFix/>
          </a:blip>
          <a:stretch>
            <a:fillRect/>
          </a:stretch>
        </p:blipFill>
        <p:spPr>
          <a:xfrm>
            <a:off x="547475" y="2842751"/>
            <a:ext cx="1041634" cy="685799"/>
          </a:xfrm>
          <a:prstGeom prst="rect">
            <a:avLst/>
          </a:prstGeom>
          <a:noFill/>
          <a:ln>
            <a:noFill/>
          </a:ln>
        </p:spPr>
      </p:pic>
      <p:sp>
        <p:nvSpPr>
          <p:cNvPr id="1021" name="Google Shape;1021;p56"/>
          <p:cNvSpPr txBox="1"/>
          <p:nvPr/>
        </p:nvSpPr>
        <p:spPr>
          <a:xfrm rot="-1353">
            <a:off x="566369" y="293751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022" name="Google Shape;1022;p56"/>
          <p:cNvPicPr preferRelativeResize="0"/>
          <p:nvPr/>
        </p:nvPicPr>
        <p:blipFill>
          <a:blip r:embed="rId4">
            <a:alphaModFix/>
          </a:blip>
          <a:stretch>
            <a:fillRect/>
          </a:stretch>
        </p:blipFill>
        <p:spPr>
          <a:xfrm>
            <a:off x="547475" y="3782426"/>
            <a:ext cx="1041634" cy="685799"/>
          </a:xfrm>
          <a:prstGeom prst="rect">
            <a:avLst/>
          </a:prstGeom>
          <a:noFill/>
          <a:ln>
            <a:noFill/>
          </a:ln>
        </p:spPr>
      </p:pic>
      <p:sp>
        <p:nvSpPr>
          <p:cNvPr id="1023" name="Google Shape;1023;p56"/>
          <p:cNvSpPr txBox="1"/>
          <p:nvPr/>
        </p:nvSpPr>
        <p:spPr>
          <a:xfrm rot="-1353">
            <a:off x="500075" y="3877301"/>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024" name="Google Shape;1024;p56"/>
          <p:cNvCxnSpPr/>
          <p:nvPr/>
        </p:nvCxnSpPr>
        <p:spPr>
          <a:xfrm>
            <a:off x="1589100" y="3409375"/>
            <a:ext cx="2629800" cy="0"/>
          </a:xfrm>
          <a:prstGeom prst="straightConnector1">
            <a:avLst/>
          </a:prstGeom>
          <a:noFill/>
          <a:ln cap="flat" cmpd="sng" w="28575">
            <a:solidFill>
              <a:schemeClr val="dk2"/>
            </a:solidFill>
            <a:prstDash val="solid"/>
            <a:round/>
            <a:headEnd len="med" w="med" type="none"/>
            <a:tailEnd len="med" w="med" type="triangle"/>
          </a:ln>
        </p:spPr>
      </p:cxnSp>
      <p:cxnSp>
        <p:nvCxnSpPr>
          <p:cNvPr id="1025" name="Google Shape;1025;p56"/>
          <p:cNvCxnSpPr/>
          <p:nvPr/>
        </p:nvCxnSpPr>
        <p:spPr>
          <a:xfrm flipH="1" rot="10800000">
            <a:off x="1566375" y="4369925"/>
            <a:ext cx="3184500" cy="900"/>
          </a:xfrm>
          <a:prstGeom prst="straightConnector1">
            <a:avLst/>
          </a:prstGeom>
          <a:noFill/>
          <a:ln cap="flat" cmpd="sng" w="28575">
            <a:solidFill>
              <a:schemeClr val="dk2"/>
            </a:solidFill>
            <a:prstDash val="solid"/>
            <a:round/>
            <a:headEnd len="med" w="med" type="none"/>
            <a:tailEnd len="med" w="med" type="triangle"/>
          </a:ln>
        </p:spPr>
      </p:cxnSp>
      <p:sp>
        <p:nvSpPr>
          <p:cNvPr id="1026" name="Google Shape;1026;p56"/>
          <p:cNvSpPr txBox="1"/>
          <p:nvPr/>
        </p:nvSpPr>
        <p:spPr>
          <a:xfrm>
            <a:off x="1589100" y="2937350"/>
            <a:ext cx="1276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build layers</a:t>
            </a:r>
            <a:endParaRPr b="1">
              <a:solidFill>
                <a:srgbClr val="0000FF"/>
              </a:solidFill>
              <a:latin typeface="Droid Sans"/>
              <a:ea typeface="Droid Sans"/>
              <a:cs typeface="Droid Sans"/>
              <a:sym typeface="Droid Sans"/>
            </a:endParaRPr>
          </a:p>
        </p:txBody>
      </p:sp>
      <p:sp>
        <p:nvSpPr>
          <p:cNvPr id="1027" name="Google Shape;1027;p56"/>
          <p:cNvSpPr txBox="1"/>
          <p:nvPr/>
        </p:nvSpPr>
        <p:spPr>
          <a:xfrm>
            <a:off x="3190638" y="3850375"/>
            <a:ext cx="12195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 layers</a:t>
            </a:r>
            <a:endParaRPr b="1">
              <a:solidFill>
                <a:srgbClr val="0000FF"/>
              </a:solidFill>
              <a:latin typeface="Droid Sans"/>
              <a:ea typeface="Droid Sans"/>
              <a:cs typeface="Droid Sans"/>
              <a:sym typeface="Droid Sans"/>
            </a:endParaRPr>
          </a:p>
        </p:txBody>
      </p:sp>
      <p:cxnSp>
        <p:nvCxnSpPr>
          <p:cNvPr id="1028" name="Google Shape;1028;p56"/>
          <p:cNvCxnSpPr/>
          <p:nvPr/>
        </p:nvCxnSpPr>
        <p:spPr>
          <a:xfrm>
            <a:off x="3051325" y="3135925"/>
            <a:ext cx="0" cy="831900"/>
          </a:xfrm>
          <a:prstGeom prst="straightConnector1">
            <a:avLst/>
          </a:prstGeom>
          <a:noFill/>
          <a:ln cap="flat" cmpd="sng" w="28575">
            <a:solidFill>
              <a:srgbClr val="FF00FF"/>
            </a:solidFill>
            <a:prstDash val="dash"/>
            <a:round/>
            <a:headEnd len="med" w="med" type="diamond"/>
            <a:tailEnd len="med" w="med" type="triangle"/>
          </a:ln>
        </p:spPr>
      </p:cxnSp>
      <p:sp>
        <p:nvSpPr>
          <p:cNvPr id="1029" name="Google Shape;1029;p56"/>
          <p:cNvSpPr txBox="1"/>
          <p:nvPr/>
        </p:nvSpPr>
        <p:spPr>
          <a:xfrm>
            <a:off x="2059988" y="3669188"/>
            <a:ext cx="949200" cy="44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solidFill>
                  <a:srgbClr val="FF00FF"/>
                </a:solidFill>
                <a:latin typeface="Droid Serif"/>
                <a:ea typeface="Droid Serif"/>
                <a:cs typeface="Droid Serif"/>
                <a:sym typeface="Droid Serif"/>
              </a:rPr>
              <a:t>commit</a:t>
            </a:r>
            <a:endParaRPr b="1" i="1">
              <a:solidFill>
                <a:srgbClr val="FF00FF"/>
              </a:solidFill>
              <a:latin typeface="Droid Serif"/>
              <a:ea typeface="Droid Serif"/>
              <a:cs typeface="Droid Serif"/>
              <a:sym typeface="Droid Serif"/>
            </a:endParaRPr>
          </a:p>
        </p:txBody>
      </p:sp>
      <p:sp>
        <p:nvSpPr>
          <p:cNvPr id="1030" name="Google Shape;1030;p56"/>
          <p:cNvSpPr txBox="1"/>
          <p:nvPr/>
        </p:nvSpPr>
        <p:spPr>
          <a:xfrm rot="-1727">
            <a:off x="544075" y="4623035"/>
            <a:ext cx="3582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38761D"/>
                </a:solidFill>
                <a:latin typeface="Droid Serif"/>
                <a:ea typeface="Droid Serif"/>
                <a:cs typeface="Droid Serif"/>
                <a:sym typeface="Droid Serif"/>
              </a:rPr>
              <a:t>* ("impl" = compositor thread) </a:t>
            </a:r>
            <a:r>
              <a:rPr lang="en">
                <a:solidFill>
                  <a:srgbClr val="38761D"/>
                </a:solidFill>
                <a:latin typeface="Droid Serif"/>
                <a:ea typeface="Droid Serif"/>
                <a:cs typeface="Droid Serif"/>
                <a:sym typeface="Droid Serif"/>
              </a:rPr>
              <a:t>¯\_(ツ)_/¯</a:t>
            </a:r>
            <a:endParaRPr>
              <a:solidFill>
                <a:srgbClr val="38761D"/>
              </a:solidFill>
              <a:latin typeface="Droid Serif"/>
              <a:ea typeface="Droid Serif"/>
              <a:cs typeface="Droid Serif"/>
              <a:sym typeface="Droid Serif"/>
            </a:endParaRPr>
          </a:p>
        </p:txBody>
      </p:sp>
      <p:sp>
        <p:nvSpPr>
          <p:cNvPr id="1031" name="Google Shape;1031;p56"/>
          <p:cNvSpPr txBox="1"/>
          <p:nvPr/>
        </p:nvSpPr>
        <p:spPr>
          <a:xfrm>
            <a:off x="442575" y="1226125"/>
            <a:ext cx="4964400" cy="139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Decompose the page into </a:t>
            </a:r>
            <a:r>
              <a:rPr b="1" i="1" lang="en" sz="1800">
                <a:latin typeface="Droid Serif"/>
                <a:ea typeface="Droid Serif"/>
                <a:cs typeface="Droid Serif"/>
                <a:sym typeface="Droid Serif"/>
              </a:rPr>
              <a:t>layers</a:t>
            </a:r>
            <a:endParaRPr i="1" sz="1800">
              <a:latin typeface="Droid Serif"/>
              <a:ea typeface="Droid Serif"/>
              <a:cs typeface="Droid Serif"/>
              <a:sym typeface="Droid Serif"/>
            </a:endParaRPr>
          </a:p>
          <a:p>
            <a:pPr indent="0" lvl="0" marL="457200" rtl="0" algn="l">
              <a:spcBef>
                <a:spcPts val="0"/>
              </a:spcBef>
              <a:spcAft>
                <a:spcPts val="0"/>
              </a:spcAft>
              <a:buNone/>
            </a:pPr>
            <a:r>
              <a:rPr i="1" lang="en" sz="1800">
                <a:latin typeface="Droid Serif"/>
                <a:ea typeface="Droid Serif"/>
                <a:cs typeface="Droid Serif"/>
                <a:sym typeface="Droid Serif"/>
              </a:rPr>
              <a:t>which raster independently.</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Combine the layers on another thread.</a:t>
            </a:r>
            <a:endParaRPr i="1" sz="1800">
              <a:latin typeface="Droid Serif"/>
              <a:ea typeface="Droid Serif"/>
              <a:cs typeface="Droid Serif"/>
              <a:sym typeface="Droid Serif"/>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57"/>
          <p:cNvSpPr/>
          <p:nvPr/>
        </p:nvSpPr>
        <p:spPr>
          <a:xfrm>
            <a:off x="1219200" y="3565500"/>
            <a:ext cx="1828800" cy="549300"/>
          </a:xfrm>
          <a:prstGeom prst="rect">
            <a:avLst/>
          </a:prstGeom>
          <a:solidFill>
            <a:srgbClr val="FFF2CC"/>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layers</a:t>
            </a:r>
            <a:endParaRPr b="1" sz="3600">
              <a:solidFill>
                <a:srgbClr val="434343"/>
              </a:solidFill>
              <a:latin typeface="Droid Sans"/>
              <a:ea typeface="Droid Sans"/>
              <a:cs typeface="Droid Sans"/>
              <a:sym typeface="Droid Sans"/>
            </a:endParaRPr>
          </a:p>
        </p:txBody>
      </p:sp>
      <p:sp>
        <p:nvSpPr>
          <p:cNvPr id="1039" name="Google Shape;1039;p57"/>
          <p:cNvSpPr txBox="1"/>
          <p:nvPr/>
        </p:nvSpPr>
        <p:spPr>
          <a:xfrm>
            <a:off x="535175" y="1310250"/>
            <a:ext cx="3488700" cy="1218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a:t>
            </a:r>
            <a:r>
              <a:rPr lang="en">
                <a:latin typeface="Consolas"/>
                <a:ea typeface="Consolas"/>
                <a:cs typeface="Consolas"/>
                <a:sym typeface="Consolas"/>
              </a:rPr>
              <a:t> </a:t>
            </a:r>
            <a:r>
              <a:rPr lang="en">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040" name="Google Shape;1040;p57"/>
          <p:cNvSpPr txBox="1"/>
          <p:nvPr/>
        </p:nvSpPr>
        <p:spPr>
          <a:xfrm>
            <a:off x="838200" y="28194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041" name="Google Shape;1041;p57"/>
          <p:cNvSpPr txBox="1"/>
          <p:nvPr/>
        </p:nvSpPr>
        <p:spPr>
          <a:xfrm>
            <a:off x="1066800" y="32004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042" name="Google Shape;1042;p57"/>
          <p:cNvSpPr txBox="1"/>
          <p:nvPr/>
        </p:nvSpPr>
        <p:spPr>
          <a:xfrm>
            <a:off x="1087425" y="419100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43" name="Google Shape;1043;p57"/>
          <p:cNvSpPr txBox="1"/>
          <p:nvPr/>
        </p:nvSpPr>
        <p:spPr>
          <a:xfrm>
            <a:off x="1316025" y="36805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044" name="Google Shape;1044;p57"/>
          <p:cNvCxnSpPr>
            <a:endCxn id="1041" idx="1"/>
          </p:cNvCxnSpPr>
          <p:nvPr/>
        </p:nvCxnSpPr>
        <p:spPr>
          <a:xfrm flipH="1" rot="-5400000">
            <a:off x="886200" y="31722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1045" name="Google Shape;1045;p57"/>
          <p:cNvCxnSpPr>
            <a:endCxn id="1043" idx="1"/>
          </p:cNvCxnSpPr>
          <p:nvPr/>
        </p:nvCxnSpPr>
        <p:spPr>
          <a:xfrm flipH="1" rot="-5400000">
            <a:off x="1072725" y="3589600"/>
            <a:ext cx="318300" cy="168300"/>
          </a:xfrm>
          <a:prstGeom prst="curvedConnector2">
            <a:avLst/>
          </a:prstGeom>
          <a:noFill/>
          <a:ln cap="flat" cmpd="sng" w="19050">
            <a:solidFill>
              <a:schemeClr val="dk2"/>
            </a:solidFill>
            <a:prstDash val="solid"/>
            <a:round/>
            <a:headEnd len="med" w="med" type="none"/>
            <a:tailEnd len="med" w="med" type="none"/>
          </a:ln>
        </p:spPr>
      </p:cxnSp>
      <p:cxnSp>
        <p:nvCxnSpPr>
          <p:cNvPr id="1046" name="Google Shape;1046;p57"/>
          <p:cNvCxnSpPr>
            <a:endCxn id="1042" idx="1"/>
          </p:cNvCxnSpPr>
          <p:nvPr/>
        </p:nvCxnSpPr>
        <p:spPr>
          <a:xfrm flipH="1" rot="-5400000">
            <a:off x="405975" y="3661950"/>
            <a:ext cx="1205700" cy="157200"/>
          </a:xfrm>
          <a:prstGeom prst="curvedConnector2">
            <a:avLst/>
          </a:prstGeom>
          <a:noFill/>
          <a:ln cap="flat" cmpd="sng" w="19050">
            <a:solidFill>
              <a:schemeClr val="dk2"/>
            </a:solidFill>
            <a:prstDash val="solid"/>
            <a:round/>
            <a:headEnd len="med" w="med" type="none"/>
            <a:tailEnd len="med" w="med" type="none"/>
          </a:ln>
        </p:spPr>
      </p:cxnSp>
      <p:sp>
        <p:nvSpPr>
          <p:cNvPr id="1047" name="Google Shape;1047;p57"/>
          <p:cNvSpPr txBox="1"/>
          <p:nvPr/>
        </p:nvSpPr>
        <p:spPr>
          <a:xfrm>
            <a:off x="1828200" y="320040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48" name="Google Shape;1048;p57"/>
          <p:cNvSpPr txBox="1"/>
          <p:nvPr/>
        </p:nvSpPr>
        <p:spPr>
          <a:xfrm>
            <a:off x="2230425" y="368050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049" name="Google Shape;1049;p57"/>
          <p:cNvCxnSpPr>
            <a:stCxn id="1041" idx="3"/>
            <a:endCxn id="1047" idx="1"/>
          </p:cNvCxnSpPr>
          <p:nvPr/>
        </p:nvCxnSpPr>
        <p:spPr>
          <a:xfrm>
            <a:off x="1600200" y="3352800"/>
            <a:ext cx="228000" cy="0"/>
          </a:xfrm>
          <a:prstGeom prst="straightConnector1">
            <a:avLst/>
          </a:prstGeom>
          <a:noFill/>
          <a:ln cap="flat" cmpd="sng" w="19050">
            <a:solidFill>
              <a:schemeClr val="dk2"/>
            </a:solidFill>
            <a:prstDash val="solid"/>
            <a:round/>
            <a:headEnd len="med" w="med" type="none"/>
            <a:tailEnd len="med" w="med" type="none"/>
          </a:ln>
        </p:spPr>
      </p:cxnSp>
      <p:cxnSp>
        <p:nvCxnSpPr>
          <p:cNvPr id="1050" name="Google Shape;1050;p57"/>
          <p:cNvCxnSpPr>
            <a:stCxn id="1043" idx="3"/>
            <a:endCxn id="1048" idx="1"/>
          </p:cNvCxnSpPr>
          <p:nvPr/>
        </p:nvCxnSpPr>
        <p:spPr>
          <a:xfrm>
            <a:off x="2001825" y="3832900"/>
            <a:ext cx="228600" cy="0"/>
          </a:xfrm>
          <a:prstGeom prst="straightConnector1">
            <a:avLst/>
          </a:prstGeom>
          <a:noFill/>
          <a:ln cap="flat" cmpd="sng" w="19050">
            <a:solidFill>
              <a:schemeClr val="dk2"/>
            </a:solidFill>
            <a:prstDash val="solid"/>
            <a:round/>
            <a:headEnd len="med" w="med" type="none"/>
            <a:tailEnd len="med" w="med" type="none"/>
          </a:ln>
        </p:spPr>
      </p:cxnSp>
      <p:sp>
        <p:nvSpPr>
          <p:cNvPr id="1051" name="Google Shape;1051;p57"/>
          <p:cNvSpPr txBox="1"/>
          <p:nvPr/>
        </p:nvSpPr>
        <p:spPr>
          <a:xfrm>
            <a:off x="3832375" y="4003775"/>
            <a:ext cx="4724400" cy="55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A simple layer captures</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a subtree of content.</a:t>
            </a:r>
            <a:endParaRPr i="1" sz="1800">
              <a:latin typeface="Droid Serif"/>
              <a:ea typeface="Droid Serif"/>
              <a:cs typeface="Droid Serif"/>
              <a:sym typeface="Droid Serif"/>
            </a:endParaRPr>
          </a:p>
        </p:txBody>
      </p:sp>
      <p:pic>
        <p:nvPicPr>
          <p:cNvPr id="1052" name="Google Shape;1052;p57"/>
          <p:cNvPicPr preferRelativeResize="0"/>
          <p:nvPr/>
        </p:nvPicPr>
        <p:blipFill>
          <a:blip r:embed="rId3">
            <a:alphaModFix/>
          </a:blip>
          <a:stretch>
            <a:fillRect/>
          </a:stretch>
        </p:blipFill>
        <p:spPr>
          <a:xfrm>
            <a:off x="4473400" y="1310250"/>
            <a:ext cx="1859050" cy="2168900"/>
          </a:xfrm>
          <a:prstGeom prst="rect">
            <a:avLst/>
          </a:prstGeom>
          <a:noFill/>
          <a:ln>
            <a:noFill/>
          </a:ln>
        </p:spPr>
      </p:pic>
      <p:sp>
        <p:nvSpPr>
          <p:cNvPr id="1053" name="Google Shape;1053;p57"/>
          <p:cNvSpPr txBox="1"/>
          <p:nvPr/>
        </p:nvSpPr>
        <p:spPr>
          <a:xfrm>
            <a:off x="1524000" y="4093175"/>
            <a:ext cx="15729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58"/>
          <p:cNvPicPr preferRelativeResize="0"/>
          <p:nvPr/>
        </p:nvPicPr>
        <p:blipFill>
          <a:blip r:embed="rId3">
            <a:alphaModFix/>
          </a:blip>
          <a:stretch>
            <a:fillRect/>
          </a:stretch>
        </p:blipFill>
        <p:spPr>
          <a:xfrm>
            <a:off x="4499213" y="1310250"/>
            <a:ext cx="1807425" cy="2168900"/>
          </a:xfrm>
          <a:prstGeom prst="rect">
            <a:avLst/>
          </a:prstGeom>
          <a:noFill/>
          <a:ln>
            <a:noFill/>
          </a:ln>
        </p:spPr>
      </p:pic>
      <p:sp>
        <p:nvSpPr>
          <p:cNvPr id="1059" name="Google Shape;1059;p58"/>
          <p:cNvSpPr/>
          <p:nvPr/>
        </p:nvSpPr>
        <p:spPr>
          <a:xfrm>
            <a:off x="1066800" y="3200400"/>
            <a:ext cx="1981200" cy="914400"/>
          </a:xfrm>
          <a:prstGeom prst="rect">
            <a:avLst/>
          </a:prstGeom>
          <a:solidFill>
            <a:srgbClr val="FFF2CC"/>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layers</a:t>
            </a:r>
            <a:endParaRPr b="1" sz="3600">
              <a:solidFill>
                <a:srgbClr val="434343"/>
              </a:solidFill>
              <a:latin typeface="Droid Sans"/>
              <a:ea typeface="Droid Sans"/>
              <a:cs typeface="Droid Sans"/>
              <a:sym typeface="Droid Sans"/>
            </a:endParaRPr>
          </a:p>
        </p:txBody>
      </p:sp>
      <p:sp>
        <p:nvSpPr>
          <p:cNvPr id="1062" name="Google Shape;1062;p58"/>
          <p:cNvSpPr txBox="1"/>
          <p:nvPr/>
        </p:nvSpPr>
        <p:spPr>
          <a:xfrm>
            <a:off x="535175" y="1310250"/>
            <a:ext cx="2925000" cy="1218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&lt;div</a:t>
            </a:r>
            <a:r>
              <a:rPr lang="en">
                <a:solidFill>
                  <a:schemeClr val="dk1"/>
                </a:solidFill>
                <a:latin typeface="Consolas"/>
                <a:ea typeface="Consolas"/>
                <a:cs typeface="Consolas"/>
                <a:sym typeface="Consolas"/>
              </a:rPr>
              <a:t> </a:t>
            </a:r>
            <a:r>
              <a:rPr lang="en">
                <a:solidFill>
                  <a:schemeClr val="dk1"/>
                </a:solidFill>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063" name="Google Shape;1063;p58"/>
          <p:cNvSpPr txBox="1"/>
          <p:nvPr/>
        </p:nvSpPr>
        <p:spPr>
          <a:xfrm>
            <a:off x="838200" y="28194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064" name="Google Shape;1064;p58"/>
          <p:cNvSpPr txBox="1"/>
          <p:nvPr/>
        </p:nvSpPr>
        <p:spPr>
          <a:xfrm>
            <a:off x="1147775" y="330995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065" name="Google Shape;1065;p58"/>
          <p:cNvSpPr txBox="1"/>
          <p:nvPr/>
        </p:nvSpPr>
        <p:spPr>
          <a:xfrm>
            <a:off x="1087425" y="419100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66" name="Google Shape;1066;p58"/>
          <p:cNvSpPr txBox="1"/>
          <p:nvPr/>
        </p:nvSpPr>
        <p:spPr>
          <a:xfrm>
            <a:off x="1316025" y="36805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067" name="Google Shape;1067;p58"/>
          <p:cNvCxnSpPr>
            <a:endCxn id="1064" idx="1"/>
          </p:cNvCxnSpPr>
          <p:nvPr/>
        </p:nvCxnSpPr>
        <p:spPr>
          <a:xfrm flipH="1" rot="-5400000">
            <a:off x="872975" y="3187550"/>
            <a:ext cx="335400" cy="214200"/>
          </a:xfrm>
          <a:prstGeom prst="curvedConnector2">
            <a:avLst/>
          </a:prstGeom>
          <a:noFill/>
          <a:ln cap="flat" cmpd="sng" w="19050">
            <a:solidFill>
              <a:schemeClr val="dk2"/>
            </a:solidFill>
            <a:prstDash val="solid"/>
            <a:round/>
            <a:headEnd len="med" w="med" type="none"/>
            <a:tailEnd len="med" w="med" type="none"/>
          </a:ln>
        </p:spPr>
      </p:cxnSp>
      <p:cxnSp>
        <p:nvCxnSpPr>
          <p:cNvPr id="1068" name="Google Shape;1068;p58"/>
          <p:cNvCxnSpPr>
            <a:endCxn id="1066" idx="1"/>
          </p:cNvCxnSpPr>
          <p:nvPr/>
        </p:nvCxnSpPr>
        <p:spPr>
          <a:xfrm flipH="1" rot="-5400000">
            <a:off x="1157475" y="3674350"/>
            <a:ext cx="215400" cy="101700"/>
          </a:xfrm>
          <a:prstGeom prst="curvedConnector2">
            <a:avLst/>
          </a:prstGeom>
          <a:noFill/>
          <a:ln cap="flat" cmpd="sng" w="19050">
            <a:solidFill>
              <a:schemeClr val="dk2"/>
            </a:solidFill>
            <a:prstDash val="solid"/>
            <a:round/>
            <a:headEnd len="med" w="med" type="none"/>
            <a:tailEnd len="med" w="med" type="none"/>
          </a:ln>
        </p:spPr>
      </p:cxnSp>
      <p:cxnSp>
        <p:nvCxnSpPr>
          <p:cNvPr id="1069" name="Google Shape;1069;p58"/>
          <p:cNvCxnSpPr>
            <a:endCxn id="1065" idx="1"/>
          </p:cNvCxnSpPr>
          <p:nvPr/>
        </p:nvCxnSpPr>
        <p:spPr>
          <a:xfrm flipH="1" rot="-5400000">
            <a:off x="405975" y="3661950"/>
            <a:ext cx="1205700" cy="157200"/>
          </a:xfrm>
          <a:prstGeom prst="curvedConnector2">
            <a:avLst/>
          </a:prstGeom>
          <a:noFill/>
          <a:ln cap="flat" cmpd="sng" w="19050">
            <a:solidFill>
              <a:schemeClr val="dk2"/>
            </a:solidFill>
            <a:prstDash val="solid"/>
            <a:round/>
            <a:headEnd len="med" w="med" type="none"/>
            <a:tailEnd len="med" w="med" type="none"/>
          </a:ln>
        </p:spPr>
      </p:cxnSp>
      <p:sp>
        <p:nvSpPr>
          <p:cNvPr id="1070" name="Google Shape;1070;p58"/>
          <p:cNvSpPr txBox="1"/>
          <p:nvPr/>
        </p:nvSpPr>
        <p:spPr>
          <a:xfrm>
            <a:off x="1909175" y="330995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71" name="Google Shape;1071;p58"/>
          <p:cNvSpPr txBox="1"/>
          <p:nvPr/>
        </p:nvSpPr>
        <p:spPr>
          <a:xfrm>
            <a:off x="2230425" y="368050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072" name="Google Shape;1072;p58"/>
          <p:cNvCxnSpPr>
            <a:stCxn id="1064" idx="3"/>
            <a:endCxn id="1070" idx="1"/>
          </p:cNvCxnSpPr>
          <p:nvPr/>
        </p:nvCxnSpPr>
        <p:spPr>
          <a:xfrm>
            <a:off x="1681175" y="3462350"/>
            <a:ext cx="228000" cy="0"/>
          </a:xfrm>
          <a:prstGeom prst="straightConnector1">
            <a:avLst/>
          </a:prstGeom>
          <a:noFill/>
          <a:ln cap="flat" cmpd="sng" w="19050">
            <a:solidFill>
              <a:schemeClr val="dk2"/>
            </a:solidFill>
            <a:prstDash val="solid"/>
            <a:round/>
            <a:headEnd len="med" w="med" type="none"/>
            <a:tailEnd len="med" w="med" type="none"/>
          </a:ln>
        </p:spPr>
      </p:cxnSp>
      <p:cxnSp>
        <p:nvCxnSpPr>
          <p:cNvPr id="1073" name="Google Shape;1073;p58"/>
          <p:cNvCxnSpPr>
            <a:stCxn id="1066" idx="3"/>
            <a:endCxn id="1071" idx="1"/>
          </p:cNvCxnSpPr>
          <p:nvPr/>
        </p:nvCxnSpPr>
        <p:spPr>
          <a:xfrm>
            <a:off x="2001825" y="3832900"/>
            <a:ext cx="228600" cy="0"/>
          </a:xfrm>
          <a:prstGeom prst="straightConnector1">
            <a:avLst/>
          </a:prstGeom>
          <a:noFill/>
          <a:ln cap="flat" cmpd="sng" w="19050">
            <a:solidFill>
              <a:schemeClr val="dk2"/>
            </a:solidFill>
            <a:prstDash val="solid"/>
            <a:round/>
            <a:headEnd len="med" w="med" type="none"/>
            <a:tailEnd len="med" w="med" type="none"/>
          </a:ln>
        </p:spPr>
      </p:cxnSp>
      <p:sp>
        <p:nvSpPr>
          <p:cNvPr id="1074" name="Google Shape;1074;p58"/>
          <p:cNvSpPr txBox="1"/>
          <p:nvPr/>
        </p:nvSpPr>
        <p:spPr>
          <a:xfrm>
            <a:off x="1524000" y="4093175"/>
            <a:ext cx="15729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
        <p:nvSpPr>
          <p:cNvPr id="1075" name="Google Shape;1075;p58"/>
          <p:cNvSpPr txBox="1"/>
          <p:nvPr/>
        </p:nvSpPr>
        <p:spPr>
          <a:xfrm>
            <a:off x="3832375" y="4003775"/>
            <a:ext cx="4724400" cy="55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A simple layer captures</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a subtree of content.</a:t>
            </a:r>
            <a:endParaRPr i="1" sz="1800">
              <a:latin typeface="Droid Serif"/>
              <a:ea typeface="Droid Serif"/>
              <a:cs typeface="Droid Serif"/>
              <a:sym typeface="Droid Serif"/>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5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threaded </a:t>
            </a:r>
            <a:r>
              <a:rPr b="1" lang="en" sz="3600">
                <a:solidFill>
                  <a:srgbClr val="434343"/>
                </a:solidFill>
                <a:latin typeface="Droid Sans"/>
                <a:ea typeface="Droid Sans"/>
                <a:cs typeface="Droid Sans"/>
                <a:sym typeface="Droid Sans"/>
              </a:rPr>
              <a:t>compositing</a:t>
            </a:r>
            <a:endParaRPr b="1" sz="3600">
              <a:solidFill>
                <a:srgbClr val="434343"/>
              </a:solidFill>
              <a:latin typeface="Droid Sans"/>
              <a:ea typeface="Droid Sans"/>
              <a:cs typeface="Droid Sans"/>
              <a:sym typeface="Droid Sans"/>
            </a:endParaRPr>
          </a:p>
        </p:txBody>
      </p:sp>
      <p:sp>
        <p:nvSpPr>
          <p:cNvPr id="1082" name="Google Shape;1082;p59"/>
          <p:cNvSpPr txBox="1"/>
          <p:nvPr/>
        </p:nvSpPr>
        <p:spPr>
          <a:xfrm>
            <a:off x="460500" y="3097925"/>
            <a:ext cx="16806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Animation:</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a:t>
            </a:r>
            <a:r>
              <a:rPr i="1" lang="en" u="sng">
                <a:latin typeface="Droid Serif"/>
                <a:ea typeface="Droid Serif"/>
                <a:cs typeface="Droid Serif"/>
                <a:sym typeface="Droid Serif"/>
              </a:rPr>
              <a:t>moves</a:t>
            </a:r>
            <a:endParaRPr i="1" u="sng">
              <a:latin typeface="Droid Serif"/>
              <a:ea typeface="Droid Serif"/>
              <a:cs typeface="Droid Serif"/>
              <a:sym typeface="Droid Serif"/>
            </a:endParaRPr>
          </a:p>
        </p:txBody>
      </p:sp>
      <p:sp>
        <p:nvSpPr>
          <p:cNvPr id="1083" name="Google Shape;1083;p59"/>
          <p:cNvSpPr txBox="1"/>
          <p:nvPr/>
        </p:nvSpPr>
        <p:spPr>
          <a:xfrm>
            <a:off x="6705775" y="1226125"/>
            <a:ext cx="16806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Pinch Zoom:</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a:t>
            </a:r>
            <a:r>
              <a:rPr i="1" lang="en" u="sng">
                <a:latin typeface="Droid Serif"/>
                <a:ea typeface="Droid Serif"/>
                <a:cs typeface="Droid Serif"/>
                <a:sym typeface="Droid Serif"/>
              </a:rPr>
              <a:t>scales</a:t>
            </a:r>
            <a:endParaRPr i="1" u="sng">
              <a:latin typeface="Droid Serif"/>
              <a:ea typeface="Droid Serif"/>
              <a:cs typeface="Droid Serif"/>
              <a:sym typeface="Droid Serif"/>
            </a:endParaRPr>
          </a:p>
        </p:txBody>
      </p:sp>
      <p:pic>
        <p:nvPicPr>
          <p:cNvPr descr="doge.gif" id="1084" name="Google Shape;1084;p59"/>
          <p:cNvPicPr preferRelativeResize="0"/>
          <p:nvPr/>
        </p:nvPicPr>
        <p:blipFill>
          <a:blip r:embed="rId3">
            <a:alphaModFix/>
          </a:blip>
          <a:stretch>
            <a:fillRect/>
          </a:stretch>
        </p:blipFill>
        <p:spPr>
          <a:xfrm>
            <a:off x="460500" y="1285713"/>
            <a:ext cx="2095525" cy="1891425"/>
          </a:xfrm>
          <a:prstGeom prst="rect">
            <a:avLst/>
          </a:prstGeom>
          <a:noFill/>
          <a:ln>
            <a:noFill/>
          </a:ln>
        </p:spPr>
      </p:pic>
      <p:pic>
        <p:nvPicPr>
          <p:cNvPr descr="scrolling.gif" id="1085" name="Google Shape;1085;p59"/>
          <p:cNvPicPr preferRelativeResize="0"/>
          <p:nvPr/>
        </p:nvPicPr>
        <p:blipFill>
          <a:blip r:embed="rId4">
            <a:alphaModFix/>
          </a:blip>
          <a:stretch>
            <a:fillRect/>
          </a:stretch>
        </p:blipFill>
        <p:spPr>
          <a:xfrm>
            <a:off x="3874751" y="1063948"/>
            <a:ext cx="2095525" cy="3639951"/>
          </a:xfrm>
          <a:prstGeom prst="rect">
            <a:avLst/>
          </a:prstGeom>
          <a:noFill/>
          <a:ln>
            <a:noFill/>
          </a:ln>
        </p:spPr>
      </p:pic>
      <p:sp>
        <p:nvSpPr>
          <p:cNvPr id="1086" name="Google Shape;1086;p59"/>
          <p:cNvSpPr txBox="1"/>
          <p:nvPr/>
        </p:nvSpPr>
        <p:spPr>
          <a:xfrm>
            <a:off x="2556025" y="3838100"/>
            <a:ext cx="1774500" cy="8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Scrolling:</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moves; another </a:t>
            </a:r>
            <a:r>
              <a:rPr i="1" lang="en" u="sng">
                <a:latin typeface="Droid Serif"/>
                <a:ea typeface="Droid Serif"/>
                <a:cs typeface="Droid Serif"/>
                <a:sym typeface="Droid Serif"/>
              </a:rPr>
              <a:t>clips</a:t>
            </a:r>
            <a:endParaRPr i="1" u="sng">
              <a:latin typeface="Droid Serif"/>
              <a:ea typeface="Droid Serif"/>
              <a:cs typeface="Droid Serif"/>
              <a:sym typeface="Droid Serif"/>
            </a:endParaRPr>
          </a:p>
        </p:txBody>
      </p:sp>
      <p:pic>
        <p:nvPicPr>
          <p:cNvPr descr="zoom.gif" id="1087" name="Google Shape;1087;p59"/>
          <p:cNvPicPr preferRelativeResize="0"/>
          <p:nvPr/>
        </p:nvPicPr>
        <p:blipFill>
          <a:blip r:embed="rId5">
            <a:alphaModFix/>
          </a:blip>
          <a:stretch>
            <a:fillRect/>
          </a:stretch>
        </p:blipFill>
        <p:spPr>
          <a:xfrm>
            <a:off x="6764399" y="1961350"/>
            <a:ext cx="1579076" cy="2778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6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threaded input</a:t>
            </a:r>
            <a:endParaRPr b="1" sz="3600">
              <a:solidFill>
                <a:srgbClr val="434343"/>
              </a:solidFill>
              <a:latin typeface="Droid Sans"/>
              <a:ea typeface="Droid Sans"/>
              <a:cs typeface="Droid Sans"/>
              <a:sym typeface="Droid Sans"/>
            </a:endParaRPr>
          </a:p>
        </p:txBody>
      </p:sp>
      <p:sp>
        <p:nvSpPr>
          <p:cNvPr id="1094" name="Google Shape;1094;p60"/>
          <p:cNvSpPr txBox="1"/>
          <p:nvPr/>
        </p:nvSpPr>
        <p:spPr>
          <a:xfrm>
            <a:off x="5811000" y="3851000"/>
            <a:ext cx="31656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compositor thread</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can handle </a:t>
            </a:r>
            <a:r>
              <a:rPr b="1" i="1" lang="en" sz="1800">
                <a:latin typeface="Droid Serif"/>
                <a:ea typeface="Droid Serif"/>
                <a:cs typeface="Droid Serif"/>
                <a:sym typeface="Droid Serif"/>
              </a:rPr>
              <a:t>input</a:t>
            </a:r>
            <a:r>
              <a:rPr i="1" lang="en" sz="1800">
                <a:latin typeface="Droid Serif"/>
                <a:ea typeface="Droid Serif"/>
                <a:cs typeface="Droid Serif"/>
                <a:sym typeface="Droid Serif"/>
              </a:rPr>
              <a:t> events.</a:t>
            </a:r>
            <a:endParaRPr i="1" sz="1800">
              <a:latin typeface="Droid Serif"/>
              <a:ea typeface="Droid Serif"/>
              <a:cs typeface="Droid Serif"/>
              <a:sym typeface="Droid Serif"/>
            </a:endParaRPr>
          </a:p>
        </p:txBody>
      </p:sp>
      <p:pic>
        <p:nvPicPr>
          <p:cNvPr descr="latest" id="1095" name="Google Shape;1095;p60"/>
          <p:cNvPicPr preferRelativeResize="0"/>
          <p:nvPr/>
        </p:nvPicPr>
        <p:blipFill>
          <a:blip r:embed="rId3">
            <a:alphaModFix/>
          </a:blip>
          <a:stretch>
            <a:fillRect/>
          </a:stretch>
        </p:blipFill>
        <p:spPr>
          <a:xfrm>
            <a:off x="1127900" y="1472226"/>
            <a:ext cx="1041634" cy="685799"/>
          </a:xfrm>
          <a:prstGeom prst="rect">
            <a:avLst/>
          </a:prstGeom>
          <a:noFill/>
          <a:ln>
            <a:noFill/>
          </a:ln>
        </p:spPr>
      </p:pic>
      <p:sp>
        <p:nvSpPr>
          <p:cNvPr id="1096" name="Google Shape;1096;p60"/>
          <p:cNvSpPr txBox="1"/>
          <p:nvPr/>
        </p:nvSpPr>
        <p:spPr>
          <a:xfrm rot="-1353">
            <a:off x="1146794" y="1566985"/>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097" name="Google Shape;1097;p60"/>
          <p:cNvPicPr preferRelativeResize="0"/>
          <p:nvPr/>
        </p:nvPicPr>
        <p:blipFill>
          <a:blip r:embed="rId3">
            <a:alphaModFix/>
          </a:blip>
          <a:stretch>
            <a:fillRect/>
          </a:stretch>
        </p:blipFill>
        <p:spPr>
          <a:xfrm>
            <a:off x="1127900" y="2411901"/>
            <a:ext cx="1041634" cy="685799"/>
          </a:xfrm>
          <a:prstGeom prst="rect">
            <a:avLst/>
          </a:prstGeom>
          <a:noFill/>
          <a:ln>
            <a:noFill/>
          </a:ln>
        </p:spPr>
      </p:pic>
      <p:sp>
        <p:nvSpPr>
          <p:cNvPr id="1098" name="Google Shape;1098;p60"/>
          <p:cNvSpPr txBox="1"/>
          <p:nvPr/>
        </p:nvSpPr>
        <p:spPr>
          <a:xfrm rot="-1569">
            <a:off x="1185075" y="2506734"/>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099" name="Google Shape;1099;p60"/>
          <p:cNvCxnSpPr/>
          <p:nvPr/>
        </p:nvCxnSpPr>
        <p:spPr>
          <a:xfrm>
            <a:off x="2169525" y="2038850"/>
            <a:ext cx="3489900" cy="0"/>
          </a:xfrm>
          <a:prstGeom prst="straightConnector1">
            <a:avLst/>
          </a:prstGeom>
          <a:noFill/>
          <a:ln cap="flat" cmpd="sng" w="28575">
            <a:solidFill>
              <a:schemeClr val="dk2"/>
            </a:solidFill>
            <a:prstDash val="solid"/>
            <a:round/>
            <a:headEnd len="med" w="med" type="none"/>
            <a:tailEnd len="med" w="med" type="triangle"/>
          </a:ln>
        </p:spPr>
      </p:cxnSp>
      <p:cxnSp>
        <p:nvCxnSpPr>
          <p:cNvPr id="1100" name="Google Shape;1100;p60"/>
          <p:cNvCxnSpPr/>
          <p:nvPr/>
        </p:nvCxnSpPr>
        <p:spPr>
          <a:xfrm>
            <a:off x="2146800" y="3000300"/>
            <a:ext cx="3496500" cy="0"/>
          </a:xfrm>
          <a:prstGeom prst="straightConnector1">
            <a:avLst/>
          </a:prstGeom>
          <a:noFill/>
          <a:ln cap="flat" cmpd="sng" w="28575">
            <a:solidFill>
              <a:schemeClr val="dk2"/>
            </a:solidFill>
            <a:prstDash val="solid"/>
            <a:round/>
            <a:headEnd len="med" w="med" type="none"/>
            <a:tailEnd len="med" w="med" type="triangle"/>
          </a:ln>
        </p:spPr>
      </p:cxnSp>
      <p:sp>
        <p:nvSpPr>
          <p:cNvPr id="1101" name="Google Shape;1101;p60"/>
          <p:cNvSpPr txBox="1"/>
          <p:nvPr/>
        </p:nvSpPr>
        <p:spPr>
          <a:xfrm>
            <a:off x="307774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2" name="Google Shape;1102;p60"/>
          <p:cNvSpPr txBox="1"/>
          <p:nvPr/>
        </p:nvSpPr>
        <p:spPr>
          <a:xfrm>
            <a:off x="385089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3" name="Google Shape;1103;p60"/>
          <p:cNvSpPr txBox="1"/>
          <p:nvPr/>
        </p:nvSpPr>
        <p:spPr>
          <a:xfrm>
            <a:off x="462404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4" name="Google Shape;1104;p60"/>
          <p:cNvSpPr/>
          <p:nvPr/>
        </p:nvSpPr>
        <p:spPr>
          <a:xfrm>
            <a:off x="2335950" y="1591125"/>
            <a:ext cx="3165600" cy="2790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Droid Sans"/>
                <a:ea typeface="Droid Sans"/>
                <a:cs typeface="Droid Sans"/>
                <a:sym typeface="Droid Sans"/>
              </a:rPr>
              <a:t>busy</a:t>
            </a:r>
            <a:endParaRPr i="1">
              <a:latin typeface="Droid Sans"/>
              <a:ea typeface="Droid Sans"/>
              <a:cs typeface="Droid Sans"/>
              <a:sym typeface="Droid Sans"/>
            </a:endParaRPr>
          </a:p>
        </p:txBody>
      </p:sp>
      <p:pic>
        <p:nvPicPr>
          <p:cNvPr descr="vertical_scroll.png" id="1105" name="Google Shape;1105;p60"/>
          <p:cNvPicPr preferRelativeResize="0"/>
          <p:nvPr/>
        </p:nvPicPr>
        <p:blipFill>
          <a:blip r:embed="rId4">
            <a:alphaModFix/>
          </a:blip>
          <a:stretch>
            <a:fillRect/>
          </a:stretch>
        </p:blipFill>
        <p:spPr>
          <a:xfrm>
            <a:off x="2513325" y="3898000"/>
            <a:ext cx="761999" cy="762001"/>
          </a:xfrm>
          <a:prstGeom prst="rect">
            <a:avLst/>
          </a:prstGeom>
          <a:noFill/>
          <a:ln>
            <a:noFill/>
          </a:ln>
        </p:spPr>
      </p:pic>
      <p:pic>
        <p:nvPicPr>
          <p:cNvPr descr="vertical_scroll.png" id="1106" name="Google Shape;1106;p60"/>
          <p:cNvPicPr preferRelativeResize="0"/>
          <p:nvPr/>
        </p:nvPicPr>
        <p:blipFill>
          <a:blip r:embed="rId4">
            <a:alphaModFix/>
          </a:blip>
          <a:stretch>
            <a:fillRect/>
          </a:stretch>
        </p:blipFill>
        <p:spPr>
          <a:xfrm>
            <a:off x="3353475" y="3898000"/>
            <a:ext cx="761999" cy="762001"/>
          </a:xfrm>
          <a:prstGeom prst="rect">
            <a:avLst/>
          </a:prstGeom>
          <a:noFill/>
          <a:ln>
            <a:noFill/>
          </a:ln>
        </p:spPr>
      </p:pic>
      <p:pic>
        <p:nvPicPr>
          <p:cNvPr descr="vertical_scroll.png" id="1107" name="Google Shape;1107;p60"/>
          <p:cNvPicPr preferRelativeResize="0"/>
          <p:nvPr/>
        </p:nvPicPr>
        <p:blipFill>
          <a:blip r:embed="rId4">
            <a:alphaModFix/>
          </a:blip>
          <a:stretch>
            <a:fillRect/>
          </a:stretch>
        </p:blipFill>
        <p:spPr>
          <a:xfrm>
            <a:off x="4115475" y="3898000"/>
            <a:ext cx="761999" cy="762001"/>
          </a:xfrm>
          <a:prstGeom prst="rect">
            <a:avLst/>
          </a:prstGeom>
          <a:noFill/>
          <a:ln>
            <a:noFill/>
          </a:ln>
        </p:spPr>
      </p:pic>
      <p:cxnSp>
        <p:nvCxnSpPr>
          <p:cNvPr id="1108" name="Google Shape;1108;p60"/>
          <p:cNvCxnSpPr>
            <a:stCxn id="1107" idx="0"/>
          </p:cNvCxnSpPr>
          <p:nvPr/>
        </p:nvCxnSpPr>
        <p:spPr>
          <a:xfrm flipH="1" rot="10800000">
            <a:off x="4496475" y="3103900"/>
            <a:ext cx="114000" cy="794100"/>
          </a:xfrm>
          <a:prstGeom prst="straightConnector1">
            <a:avLst/>
          </a:prstGeom>
          <a:noFill/>
          <a:ln cap="flat" cmpd="sng" w="19050">
            <a:solidFill>
              <a:schemeClr val="dk2"/>
            </a:solidFill>
            <a:prstDash val="solid"/>
            <a:round/>
            <a:headEnd len="med" w="med" type="none"/>
            <a:tailEnd len="med" w="med" type="triangle"/>
          </a:ln>
        </p:spPr>
      </p:cxnSp>
      <p:sp>
        <p:nvSpPr>
          <p:cNvPr id="1109" name="Google Shape;1109;p60"/>
          <p:cNvSpPr txBox="1"/>
          <p:nvPr/>
        </p:nvSpPr>
        <p:spPr>
          <a:xfrm>
            <a:off x="898425" y="3961750"/>
            <a:ext cx="15729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input from</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browser process</a:t>
            </a:r>
            <a:endParaRPr i="1">
              <a:latin typeface="Droid Serif"/>
              <a:ea typeface="Droid Serif"/>
              <a:cs typeface="Droid Serif"/>
              <a:sym typeface="Droid Serif"/>
            </a:endParaRPr>
          </a:p>
        </p:txBody>
      </p:sp>
      <p:cxnSp>
        <p:nvCxnSpPr>
          <p:cNvPr id="1110" name="Google Shape;1110;p60"/>
          <p:cNvCxnSpPr/>
          <p:nvPr/>
        </p:nvCxnSpPr>
        <p:spPr>
          <a:xfrm flipH="1" rot="10800000">
            <a:off x="3736900" y="3103900"/>
            <a:ext cx="114000" cy="794100"/>
          </a:xfrm>
          <a:prstGeom prst="straightConnector1">
            <a:avLst/>
          </a:prstGeom>
          <a:noFill/>
          <a:ln cap="flat" cmpd="sng" w="19050">
            <a:solidFill>
              <a:schemeClr val="dk2"/>
            </a:solidFill>
            <a:prstDash val="solid"/>
            <a:round/>
            <a:headEnd len="med" w="med" type="none"/>
            <a:tailEnd len="med" w="med" type="triangle"/>
          </a:ln>
        </p:spPr>
      </p:cxnSp>
      <p:cxnSp>
        <p:nvCxnSpPr>
          <p:cNvPr id="1111" name="Google Shape;1111;p60"/>
          <p:cNvCxnSpPr/>
          <p:nvPr/>
        </p:nvCxnSpPr>
        <p:spPr>
          <a:xfrm flipH="1" rot="10800000">
            <a:off x="2963750" y="3079675"/>
            <a:ext cx="123900" cy="868200"/>
          </a:xfrm>
          <a:prstGeom prst="straightConnector1">
            <a:avLst/>
          </a:prstGeom>
          <a:noFill/>
          <a:ln cap="flat" cmpd="sng" w="19050">
            <a:solidFill>
              <a:schemeClr val="dk2"/>
            </a:solidFill>
            <a:prstDash val="solid"/>
            <a:round/>
            <a:headEnd len="med" w="med" type="none"/>
            <a:tailEnd len="med" w="med" type="triangle"/>
          </a:ln>
        </p:spPr>
      </p:cxnSp>
      <p:sp>
        <p:nvSpPr>
          <p:cNvPr id="1112" name="Google Shape;1112;p60"/>
          <p:cNvSpPr/>
          <p:nvPr/>
        </p:nvSpPr>
        <p:spPr>
          <a:xfrm>
            <a:off x="515975" y="1227175"/>
            <a:ext cx="5466000" cy="2294700"/>
          </a:xfrm>
          <a:prstGeom prst="frame">
            <a:avLst>
              <a:gd fmla="val 3271"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0"/>
          <p:cNvSpPr txBox="1"/>
          <p:nvPr/>
        </p:nvSpPr>
        <p:spPr>
          <a:xfrm rot="-5400000">
            <a:off x="-211825" y="1995100"/>
            <a:ext cx="18366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renderer process</a:t>
            </a:r>
            <a:endParaRPr i="1">
              <a:latin typeface="Droid Serif"/>
              <a:ea typeface="Droid Serif"/>
              <a:cs typeface="Droid Serif"/>
              <a:sym typeface="Droid Serif"/>
            </a:endParaRPr>
          </a:p>
        </p:txBody>
      </p:sp>
      <p:pic>
        <p:nvPicPr>
          <p:cNvPr descr="scrolling.gif" id="1114" name="Google Shape;1114;p60"/>
          <p:cNvPicPr preferRelativeResize="0"/>
          <p:nvPr/>
        </p:nvPicPr>
        <p:blipFill>
          <a:blip r:embed="rId5">
            <a:alphaModFix/>
          </a:blip>
          <a:stretch>
            <a:fillRect/>
          </a:stretch>
        </p:blipFill>
        <p:spPr>
          <a:xfrm>
            <a:off x="7059200" y="1179474"/>
            <a:ext cx="1357425" cy="23578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t>
            </a:r>
            <a:r>
              <a:rPr b="1" lang="en" sz="3600">
                <a:solidFill>
                  <a:srgbClr val="434343"/>
                </a:solidFill>
                <a:latin typeface="Droid Sans"/>
                <a:ea typeface="Droid Sans"/>
                <a:cs typeface="Droid Sans"/>
                <a:sym typeface="Droid Sans"/>
              </a:rPr>
              <a:t>ayer list</a:t>
            </a:r>
            <a:endParaRPr b="1" sz="3600">
              <a:solidFill>
                <a:srgbClr val="434343"/>
              </a:solidFill>
              <a:latin typeface="Droid Sans"/>
              <a:ea typeface="Droid Sans"/>
              <a:cs typeface="Droid Sans"/>
              <a:sym typeface="Droid Sans"/>
            </a:endParaRPr>
          </a:p>
        </p:txBody>
      </p:sp>
      <p:sp>
        <p:nvSpPr>
          <p:cNvPr id="1121" name="Google Shape;1121;p61"/>
          <p:cNvSpPr txBox="1"/>
          <p:nvPr/>
        </p:nvSpPr>
        <p:spPr>
          <a:xfrm>
            <a:off x="3557700" y="3581400"/>
            <a:ext cx="47244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layer list is based on the layout tree. It has no hierarchy.</a:t>
            </a:r>
            <a:endParaRPr i="1" sz="1800">
              <a:latin typeface="Droid Serif"/>
              <a:ea typeface="Droid Serif"/>
              <a:cs typeface="Droid Serif"/>
              <a:sym typeface="Droid Serif"/>
            </a:endParaRPr>
          </a:p>
        </p:txBody>
      </p:sp>
      <p:sp>
        <p:nvSpPr>
          <p:cNvPr id="1122" name="Google Shape;1122;p61"/>
          <p:cNvSpPr txBox="1"/>
          <p:nvPr/>
        </p:nvSpPr>
        <p:spPr>
          <a:xfrm>
            <a:off x="609600" y="1295400"/>
            <a:ext cx="1169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1123" name="Google Shape;1123;p61"/>
          <p:cNvSpPr txBox="1"/>
          <p:nvPr/>
        </p:nvSpPr>
        <p:spPr>
          <a:xfrm>
            <a:off x="838200" y="1676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124" name="Google Shape;1124;p61"/>
          <p:cNvSpPr txBox="1"/>
          <p:nvPr/>
        </p:nvSpPr>
        <p:spPr>
          <a:xfrm>
            <a:off x="1066800" y="2057400"/>
            <a:ext cx="2693700" cy="4572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125" name="Google Shape;1125;p61"/>
          <p:cNvSpPr txBox="1"/>
          <p:nvPr/>
        </p:nvSpPr>
        <p:spPr>
          <a:xfrm>
            <a:off x="1306200" y="25869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sp>
        <p:nvSpPr>
          <p:cNvPr id="1126" name="Google Shape;1126;p61"/>
          <p:cNvSpPr txBox="1"/>
          <p:nvPr/>
        </p:nvSpPr>
        <p:spPr>
          <a:xfrm>
            <a:off x="1295400" y="2971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cxnSp>
        <p:nvCxnSpPr>
          <p:cNvPr id="1127" name="Google Shape;1127;p61"/>
          <p:cNvCxnSpPr>
            <a:endCxn id="1123" idx="1"/>
          </p:cNvCxnSpPr>
          <p:nvPr/>
        </p:nvCxnSpPr>
        <p:spPr>
          <a:xfrm flipH="1" rot="-5400000">
            <a:off x="646350" y="16369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1128" name="Google Shape;1128;p61"/>
          <p:cNvCxnSpPr>
            <a:endCxn id="1124" idx="1"/>
          </p:cNvCxnSpPr>
          <p:nvPr/>
        </p:nvCxnSpPr>
        <p:spPr>
          <a:xfrm flipH="1" rot="-5400000">
            <a:off x="851550" y="2070750"/>
            <a:ext cx="304800" cy="125700"/>
          </a:xfrm>
          <a:prstGeom prst="curvedConnector2">
            <a:avLst/>
          </a:prstGeom>
          <a:noFill/>
          <a:ln cap="flat" cmpd="sng" w="19050">
            <a:solidFill>
              <a:schemeClr val="dk2"/>
            </a:solidFill>
            <a:prstDash val="solid"/>
            <a:round/>
            <a:headEnd len="med" w="med" type="none"/>
            <a:tailEnd len="med" w="med" type="none"/>
          </a:ln>
        </p:spPr>
      </p:cxnSp>
      <p:cxnSp>
        <p:nvCxnSpPr>
          <p:cNvPr id="1129" name="Google Shape;1129;p61"/>
          <p:cNvCxnSpPr>
            <a:endCxn id="1125" idx="1"/>
          </p:cNvCxnSpPr>
          <p:nvPr/>
        </p:nvCxnSpPr>
        <p:spPr>
          <a:xfrm flipH="1" rot="-5400000">
            <a:off x="1125600" y="2558700"/>
            <a:ext cx="224700" cy="136500"/>
          </a:xfrm>
          <a:prstGeom prst="curvedConnector2">
            <a:avLst/>
          </a:prstGeom>
          <a:noFill/>
          <a:ln cap="flat" cmpd="sng" w="19050">
            <a:solidFill>
              <a:schemeClr val="dk2"/>
            </a:solidFill>
            <a:prstDash val="solid"/>
            <a:round/>
            <a:headEnd len="med" w="med" type="none"/>
            <a:tailEnd len="med" w="med" type="none"/>
          </a:ln>
        </p:spPr>
      </p:cxnSp>
      <p:sp>
        <p:nvSpPr>
          <p:cNvPr id="1130" name="Google Shape;1130;p61"/>
          <p:cNvSpPr txBox="1"/>
          <p:nvPr/>
        </p:nvSpPr>
        <p:spPr>
          <a:xfrm>
            <a:off x="2577300" y="2113800"/>
            <a:ext cx="11070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transform: ...</a:t>
            </a:r>
            <a:endParaRPr sz="1200">
              <a:latin typeface="Droid Sans"/>
              <a:ea typeface="Droid Sans"/>
              <a:cs typeface="Droid Sans"/>
              <a:sym typeface="Droid Sans"/>
            </a:endParaRPr>
          </a:p>
        </p:txBody>
      </p:sp>
      <p:cxnSp>
        <p:nvCxnSpPr>
          <p:cNvPr id="1131" name="Google Shape;1131;p61"/>
          <p:cNvCxnSpPr>
            <a:endCxn id="1126" idx="1"/>
          </p:cNvCxnSpPr>
          <p:nvPr/>
        </p:nvCxnSpPr>
        <p:spPr>
          <a:xfrm flipH="1" rot="-5400000">
            <a:off x="926550" y="2755350"/>
            <a:ext cx="606600" cy="131100"/>
          </a:xfrm>
          <a:prstGeom prst="curvedConnector2">
            <a:avLst/>
          </a:prstGeom>
          <a:noFill/>
          <a:ln cap="flat" cmpd="sng" w="19050">
            <a:solidFill>
              <a:schemeClr val="dk2"/>
            </a:solidFill>
            <a:prstDash val="solid"/>
            <a:round/>
            <a:headEnd len="med" w="med" type="none"/>
            <a:tailEnd len="med" w="med" type="none"/>
          </a:ln>
        </p:spPr>
      </p:cxnSp>
      <p:sp>
        <p:nvSpPr>
          <p:cNvPr id="1132" name="Google Shape;1132;p61"/>
          <p:cNvSpPr txBox="1"/>
          <p:nvPr/>
        </p:nvSpPr>
        <p:spPr>
          <a:xfrm>
            <a:off x="864900" y="3352800"/>
            <a:ext cx="1143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layout tree</a:t>
            </a:r>
            <a:endParaRPr i="1">
              <a:latin typeface="Droid Serif"/>
              <a:ea typeface="Droid Serif"/>
              <a:cs typeface="Droid Serif"/>
              <a:sym typeface="Droid Serif"/>
            </a:endParaRPr>
          </a:p>
        </p:txBody>
      </p:sp>
      <p:sp>
        <p:nvSpPr>
          <p:cNvPr id="1133" name="Google Shape;1133;p61"/>
          <p:cNvSpPr txBox="1"/>
          <p:nvPr/>
        </p:nvSpPr>
        <p:spPr>
          <a:xfrm>
            <a:off x="3886200" y="1295400"/>
            <a:ext cx="1093500" cy="3048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sp>
        <p:nvSpPr>
          <p:cNvPr id="1134" name="Google Shape;1134;p61"/>
          <p:cNvSpPr txBox="1"/>
          <p:nvPr/>
        </p:nvSpPr>
        <p:spPr>
          <a:xfrm>
            <a:off x="4267200" y="2057400"/>
            <a:ext cx="1093500" cy="4572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cxnSp>
        <p:nvCxnSpPr>
          <p:cNvPr id="1135" name="Google Shape;1135;p61"/>
          <p:cNvCxnSpPr>
            <a:endCxn id="1134" idx="1"/>
          </p:cNvCxnSpPr>
          <p:nvPr/>
        </p:nvCxnSpPr>
        <p:spPr>
          <a:xfrm flipH="1" rot="-5400000">
            <a:off x="3807900" y="1826700"/>
            <a:ext cx="681600" cy="237000"/>
          </a:xfrm>
          <a:prstGeom prst="curvedConnector2">
            <a:avLst/>
          </a:prstGeom>
          <a:noFill/>
          <a:ln cap="flat" cmpd="sng" w="19050">
            <a:solidFill>
              <a:schemeClr val="dk2"/>
            </a:solidFill>
            <a:prstDash val="solid"/>
            <a:round/>
            <a:headEnd len="med" w="med" type="none"/>
            <a:tailEnd len="med" w="med" type="none"/>
          </a:ln>
        </p:spPr>
      </p:cxnSp>
      <p:cxnSp>
        <p:nvCxnSpPr>
          <p:cNvPr id="1136" name="Google Shape;1136;p61"/>
          <p:cNvCxnSpPr>
            <a:stCxn id="1122" idx="3"/>
          </p:cNvCxnSpPr>
          <p:nvPr/>
        </p:nvCxnSpPr>
        <p:spPr>
          <a:xfrm>
            <a:off x="1779300" y="1447800"/>
            <a:ext cx="1984800" cy="11400"/>
          </a:xfrm>
          <a:prstGeom prst="straightConnector1">
            <a:avLst/>
          </a:prstGeom>
          <a:noFill/>
          <a:ln cap="flat" cmpd="sng" w="19050">
            <a:solidFill>
              <a:srgbClr val="C27BA0"/>
            </a:solidFill>
            <a:prstDash val="dash"/>
            <a:round/>
            <a:headEnd len="med" w="med" type="none"/>
            <a:tailEnd len="med" w="med" type="triangle"/>
          </a:ln>
        </p:spPr>
      </p:cxnSp>
      <p:cxnSp>
        <p:nvCxnSpPr>
          <p:cNvPr id="1137" name="Google Shape;1137;p61"/>
          <p:cNvCxnSpPr/>
          <p:nvPr/>
        </p:nvCxnSpPr>
        <p:spPr>
          <a:xfrm>
            <a:off x="3760500" y="2286000"/>
            <a:ext cx="406800" cy="11700"/>
          </a:xfrm>
          <a:prstGeom prst="straightConnector1">
            <a:avLst/>
          </a:prstGeom>
          <a:noFill/>
          <a:ln cap="flat" cmpd="sng" w="19050">
            <a:solidFill>
              <a:srgbClr val="C27BA0"/>
            </a:solidFill>
            <a:prstDash val="dash"/>
            <a:round/>
            <a:headEnd len="med" w="med" type="none"/>
            <a:tailEnd len="med" w="med" type="triangle"/>
          </a:ln>
        </p:spPr>
      </p:cxnSp>
      <p:sp>
        <p:nvSpPr>
          <p:cNvPr id="1138" name="Google Shape;1138;p61"/>
          <p:cNvSpPr txBox="1"/>
          <p:nvPr/>
        </p:nvSpPr>
        <p:spPr>
          <a:xfrm>
            <a:off x="6019800" y="1295400"/>
            <a:ext cx="11430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39" name="Google Shape;1139;p61"/>
          <p:cNvSpPr txBox="1"/>
          <p:nvPr/>
        </p:nvSpPr>
        <p:spPr>
          <a:xfrm>
            <a:off x="6019800" y="2057400"/>
            <a:ext cx="1143000" cy="457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cxnSp>
        <p:nvCxnSpPr>
          <p:cNvPr id="1140" name="Google Shape;1140;p61"/>
          <p:cNvCxnSpPr>
            <a:stCxn id="1133" idx="3"/>
            <a:endCxn id="1138" idx="1"/>
          </p:cNvCxnSpPr>
          <p:nvPr/>
        </p:nvCxnSpPr>
        <p:spPr>
          <a:xfrm>
            <a:off x="4979700" y="1447800"/>
            <a:ext cx="1040100" cy="0"/>
          </a:xfrm>
          <a:prstGeom prst="straightConnector1">
            <a:avLst/>
          </a:prstGeom>
          <a:noFill/>
          <a:ln cap="flat" cmpd="sng" w="19050">
            <a:solidFill>
              <a:srgbClr val="E69138"/>
            </a:solidFill>
            <a:prstDash val="dash"/>
            <a:round/>
            <a:headEnd len="med" w="med" type="none"/>
            <a:tailEnd len="med" w="med" type="triangle"/>
          </a:ln>
        </p:spPr>
      </p:cxnSp>
      <p:cxnSp>
        <p:nvCxnSpPr>
          <p:cNvPr id="1141" name="Google Shape;1141;p61"/>
          <p:cNvCxnSpPr>
            <a:endCxn id="1139" idx="1"/>
          </p:cNvCxnSpPr>
          <p:nvPr/>
        </p:nvCxnSpPr>
        <p:spPr>
          <a:xfrm flipH="1" rot="10800000">
            <a:off x="5356800" y="2286000"/>
            <a:ext cx="663000" cy="4800"/>
          </a:xfrm>
          <a:prstGeom prst="straightConnector1">
            <a:avLst/>
          </a:prstGeom>
          <a:noFill/>
          <a:ln cap="flat" cmpd="sng" w="19050">
            <a:solidFill>
              <a:srgbClr val="E69138"/>
            </a:solidFill>
            <a:prstDash val="dash"/>
            <a:round/>
            <a:headEnd len="med" w="med" type="none"/>
            <a:tailEnd len="med" w="med" type="triangle"/>
          </a:ln>
        </p:spPr>
      </p:cxnSp>
      <p:sp>
        <p:nvSpPr>
          <p:cNvPr id="1142" name="Google Shape;1142;p61"/>
          <p:cNvSpPr txBox="1"/>
          <p:nvPr/>
        </p:nvSpPr>
        <p:spPr>
          <a:xfrm>
            <a:off x="4191000" y="2590800"/>
            <a:ext cx="16002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PaintLayer is a</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compositing</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"candidate".</a:t>
            </a:r>
            <a:endParaRPr i="1">
              <a:latin typeface="Droid Serif"/>
              <a:ea typeface="Droid Serif"/>
              <a:cs typeface="Droid Serif"/>
              <a:sym typeface="Droid Serif"/>
            </a:endParaRPr>
          </a:p>
        </p:txBody>
      </p:sp>
      <p:sp>
        <p:nvSpPr>
          <p:cNvPr id="1143" name="Google Shape;1143;p61"/>
          <p:cNvSpPr txBox="1"/>
          <p:nvPr/>
        </p:nvSpPr>
        <p:spPr>
          <a:xfrm>
            <a:off x="6096000" y="2590800"/>
            <a:ext cx="1066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layer list</a:t>
            </a:r>
            <a:endParaRPr i="1">
              <a:latin typeface="Droid Serif"/>
              <a:ea typeface="Droid Serif"/>
              <a:cs typeface="Droid Serif"/>
              <a:sym typeface="Droid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p:nvPr/>
        </p:nvSpPr>
        <p:spPr>
          <a:xfrm>
            <a:off x="685800" y="3657600"/>
            <a:ext cx="7543800" cy="685800"/>
          </a:xfrm>
          <a:prstGeom prst="rect">
            <a:avLst/>
          </a:prstGeom>
          <a:solidFill>
            <a:srgbClr val="D9EAD3">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685800" y="2819400"/>
            <a:ext cx="7543800" cy="838200"/>
          </a:xfrm>
          <a:prstGeom prst="rect">
            <a:avLst/>
          </a:prstGeom>
          <a:solidFill>
            <a:srgbClr val="EAD1DC">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685800" y="1981200"/>
            <a:ext cx="7543800" cy="838200"/>
          </a:xfrm>
          <a:prstGeom prst="rect">
            <a:avLst/>
          </a:prstGeom>
          <a:solidFill>
            <a:srgbClr val="FFF2CC">
              <a:alpha val="84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685800" y="1143000"/>
            <a:ext cx="7543800" cy="838200"/>
          </a:xfrm>
          <a:prstGeom prst="rect">
            <a:avLst/>
          </a:prstGeom>
          <a:solidFill>
            <a:srgbClr val="EEEEEE">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content</a:t>
            </a:r>
            <a:endParaRPr b="1" sz="3600">
              <a:solidFill>
                <a:srgbClr val="434343"/>
              </a:solidFill>
              <a:latin typeface="Droid Sans"/>
              <a:ea typeface="Droid Sans"/>
              <a:cs typeface="Droid Sans"/>
              <a:sym typeface="Droid Sans"/>
            </a:endParaRPr>
          </a:p>
        </p:txBody>
      </p:sp>
      <p:sp>
        <p:nvSpPr>
          <p:cNvPr id="116" name="Google Shape;116;p17"/>
          <p:cNvSpPr txBox="1"/>
          <p:nvPr/>
        </p:nvSpPr>
        <p:spPr>
          <a:xfrm>
            <a:off x="2441075" y="1285075"/>
            <a:ext cx="29670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(Hyper-</a:t>
            </a:r>
            <a:r>
              <a:rPr i="1" lang="en" u="sng">
                <a:latin typeface="Droid Serif"/>
                <a:ea typeface="Droid Serif"/>
                <a:cs typeface="Droid Serif"/>
                <a:sym typeface="Droid Serif"/>
              </a:rPr>
              <a:t>Text</a:t>
            </a:r>
            <a:r>
              <a:rPr i="1" lang="en">
                <a:latin typeface="Droid Serif"/>
                <a:ea typeface="Droid Serif"/>
                <a:cs typeface="Droid Serif"/>
                <a:sym typeface="Droid Serif"/>
              </a:rPr>
              <a:t> </a:t>
            </a:r>
            <a:r>
              <a:rPr i="1" lang="en" u="sng">
                <a:latin typeface="Droid Serif"/>
                <a:ea typeface="Droid Serif"/>
                <a:cs typeface="Droid Serif"/>
                <a:sym typeface="Droid Serif"/>
              </a:rPr>
              <a:t>Markup</a:t>
            </a:r>
            <a:r>
              <a:rPr i="1" lang="en">
                <a:latin typeface="Droid Serif"/>
                <a:ea typeface="Droid Serif"/>
                <a:cs typeface="Droid Serif"/>
                <a:sym typeface="Droid Serif"/>
              </a:rPr>
              <a:t> Language)</a:t>
            </a:r>
            <a:endParaRPr i="1">
              <a:latin typeface="Droid Serif"/>
              <a:ea typeface="Droid Serif"/>
              <a:cs typeface="Droid Serif"/>
              <a:sym typeface="Droid Serif"/>
            </a:endParaRPr>
          </a:p>
        </p:txBody>
      </p:sp>
      <p:sp>
        <p:nvSpPr>
          <p:cNvPr id="117" name="Google Shape;117;p17"/>
          <p:cNvSpPr txBox="1"/>
          <p:nvPr/>
        </p:nvSpPr>
        <p:spPr>
          <a:xfrm>
            <a:off x="780775" y="1142650"/>
            <a:ext cx="2227500" cy="3087300"/>
          </a:xfrm>
          <a:prstGeom prst="rect">
            <a:avLst/>
          </a:prstGeom>
          <a:noFill/>
          <a:ln>
            <a:noFill/>
          </a:ln>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HTML</a:t>
            </a:r>
            <a:endParaRPr sz="3600">
              <a:solidFill>
                <a:srgbClr val="4A86E8"/>
              </a:solidFill>
              <a:latin typeface="Impact"/>
              <a:ea typeface="Impact"/>
              <a:cs typeface="Impact"/>
              <a:sym typeface="Impact"/>
            </a:endParaRPr>
          </a:p>
          <a:p>
            <a:pPr indent="-457200" lvl="0" marL="457200" rtl="0" algn="l">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CSS</a:t>
            </a:r>
            <a:endParaRPr sz="3600">
              <a:solidFill>
                <a:srgbClr val="4A86E8"/>
              </a:solidFill>
              <a:latin typeface="Impact"/>
              <a:ea typeface="Impact"/>
              <a:cs typeface="Impact"/>
              <a:sym typeface="Impact"/>
            </a:endParaRPr>
          </a:p>
          <a:p>
            <a:pPr indent="-457200" lvl="0" marL="457200" rtl="0" algn="l">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JS</a:t>
            </a:r>
            <a:endParaRPr sz="3600">
              <a:solidFill>
                <a:srgbClr val="4A86E8"/>
              </a:solidFill>
              <a:latin typeface="Impact"/>
              <a:ea typeface="Impact"/>
              <a:cs typeface="Impact"/>
              <a:sym typeface="Impact"/>
            </a:endParaRPr>
          </a:p>
          <a:p>
            <a:pPr indent="-457200" lvl="0" marL="457200" rtl="0" algn="l">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images</a:t>
            </a:r>
            <a:endParaRPr sz="3600">
              <a:solidFill>
                <a:srgbClr val="4A86E8"/>
              </a:solidFill>
              <a:latin typeface="Impact"/>
              <a:ea typeface="Impact"/>
              <a:cs typeface="Impact"/>
              <a:sym typeface="Impact"/>
            </a:endParaRPr>
          </a:p>
        </p:txBody>
      </p:sp>
      <p:sp>
        <p:nvSpPr>
          <p:cNvPr id="118" name="Google Shape;118;p17"/>
          <p:cNvSpPr txBox="1"/>
          <p:nvPr/>
        </p:nvSpPr>
        <p:spPr>
          <a:xfrm>
            <a:off x="5865575" y="1259900"/>
            <a:ext cx="29670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p:txBody>
      </p:sp>
      <p:sp>
        <p:nvSpPr>
          <p:cNvPr id="119" name="Google Shape;119;p17"/>
          <p:cNvSpPr/>
          <p:nvPr/>
        </p:nvSpPr>
        <p:spPr>
          <a:xfrm>
            <a:off x="4054825" y="1591575"/>
            <a:ext cx="2109500" cy="226925"/>
          </a:xfrm>
          <a:custGeom>
            <a:rect b="b" l="l" r="r" t="t"/>
            <a:pathLst>
              <a:path extrusionOk="0" h="9077" w="84380">
                <a:moveTo>
                  <a:pt x="0" y="0"/>
                </a:moveTo>
                <a:lnTo>
                  <a:pt x="0" y="9077"/>
                </a:lnTo>
                <a:lnTo>
                  <a:pt x="84044" y="9077"/>
                </a:lnTo>
                <a:lnTo>
                  <a:pt x="84380" y="1681"/>
                </a:lnTo>
              </a:path>
            </a:pathLst>
          </a:custGeom>
          <a:noFill/>
          <a:ln cap="flat" cmpd="sng" w="19050">
            <a:solidFill>
              <a:schemeClr val="dk2"/>
            </a:solidFill>
            <a:prstDash val="solid"/>
            <a:round/>
            <a:headEnd len="med" w="med" type="none"/>
            <a:tailEnd len="med" w="med" type="triangle"/>
          </a:ln>
        </p:spPr>
      </p:sp>
      <p:sp>
        <p:nvSpPr>
          <p:cNvPr id="120" name="Google Shape;120;p17"/>
          <p:cNvSpPr/>
          <p:nvPr/>
        </p:nvSpPr>
        <p:spPr>
          <a:xfrm>
            <a:off x="3416075" y="1583175"/>
            <a:ext cx="3287632" cy="321810"/>
          </a:xfrm>
          <a:custGeom>
            <a:rect b="b" l="l" r="r" t="t"/>
            <a:pathLst>
              <a:path extrusionOk="0" h="15128" w="146573">
                <a:moveTo>
                  <a:pt x="0" y="0"/>
                </a:moveTo>
                <a:lnTo>
                  <a:pt x="0" y="15128"/>
                </a:lnTo>
                <a:lnTo>
                  <a:pt x="146573" y="14792"/>
                </a:lnTo>
                <a:lnTo>
                  <a:pt x="146573" y="2690"/>
                </a:lnTo>
              </a:path>
            </a:pathLst>
          </a:custGeom>
          <a:noFill/>
          <a:ln cap="flat" cmpd="sng" w="19050">
            <a:solidFill>
              <a:schemeClr val="dk2"/>
            </a:solidFill>
            <a:prstDash val="solid"/>
            <a:round/>
            <a:headEnd len="med" w="med" type="none"/>
            <a:tailEnd len="med" w="med" type="triangle"/>
          </a:ln>
        </p:spPr>
      </p:sp>
      <p:sp>
        <p:nvSpPr>
          <p:cNvPr id="121" name="Google Shape;121;p17"/>
          <p:cNvSpPr txBox="1"/>
          <p:nvPr/>
        </p:nvSpPr>
        <p:spPr>
          <a:xfrm>
            <a:off x="2441075" y="2135563"/>
            <a:ext cx="2419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(Cascading Style Sheets)</a:t>
            </a:r>
            <a:endParaRPr i="1">
              <a:latin typeface="Droid Serif"/>
              <a:ea typeface="Droid Serif"/>
              <a:cs typeface="Droid Serif"/>
              <a:sym typeface="Droid Serif"/>
            </a:endParaRPr>
          </a:p>
        </p:txBody>
      </p:sp>
      <p:sp>
        <p:nvSpPr>
          <p:cNvPr id="122" name="Google Shape;122;p17"/>
          <p:cNvSpPr txBox="1"/>
          <p:nvPr/>
        </p:nvSpPr>
        <p:spPr>
          <a:xfrm>
            <a:off x="5865575" y="2097913"/>
            <a:ext cx="22695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p </a:t>
            </a:r>
            <a:r>
              <a:rPr lang="en" sz="1800">
                <a:solidFill>
                  <a:srgbClr val="0000FF"/>
                </a:solidFill>
                <a:latin typeface="Consolas"/>
                <a:ea typeface="Consolas"/>
                <a:cs typeface="Consolas"/>
                <a:sym typeface="Consolas"/>
              </a:rPr>
              <a:t>{</a:t>
            </a:r>
            <a:r>
              <a:rPr lang="en" sz="1800">
                <a:latin typeface="Consolas"/>
                <a:ea typeface="Consolas"/>
                <a:cs typeface="Consolas"/>
                <a:sym typeface="Consolas"/>
              </a:rPr>
              <a:t> color: red </a:t>
            </a:r>
            <a:r>
              <a:rPr lang="en" sz="1800">
                <a:solidFill>
                  <a:srgbClr val="0000FF"/>
                </a:solidFill>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3" name="Google Shape;123;p17"/>
          <p:cNvSpPr txBox="1"/>
          <p:nvPr/>
        </p:nvSpPr>
        <p:spPr>
          <a:xfrm>
            <a:off x="2441075" y="2900963"/>
            <a:ext cx="1327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(JavaScript)</a:t>
            </a:r>
            <a:endParaRPr i="1">
              <a:latin typeface="Droid Serif"/>
              <a:ea typeface="Droid Serif"/>
              <a:cs typeface="Droid Serif"/>
              <a:sym typeface="Droid Serif"/>
            </a:endParaRPr>
          </a:p>
        </p:txBody>
      </p:sp>
      <p:sp>
        <p:nvSpPr>
          <p:cNvPr id="124" name="Google Shape;124;p17"/>
          <p:cNvSpPr txBox="1"/>
          <p:nvPr/>
        </p:nvSpPr>
        <p:spPr>
          <a:xfrm>
            <a:off x="4741500" y="2842050"/>
            <a:ext cx="32877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p.innerHTML = </a:t>
            </a:r>
            <a:r>
              <a:rPr lang="en" sz="1800">
                <a:solidFill>
                  <a:srgbClr val="45818E"/>
                </a:solidFill>
                <a:latin typeface="Consolas"/>
                <a:ea typeface="Consolas"/>
                <a:cs typeface="Consolas"/>
                <a:sym typeface="Consolas"/>
              </a:rPr>
              <a:t>"goodbye"</a:t>
            </a:r>
            <a:r>
              <a:rPr lang="en" sz="1800">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5" name="Google Shape;125;p17"/>
          <p:cNvSpPr txBox="1"/>
          <p:nvPr/>
        </p:nvSpPr>
        <p:spPr>
          <a:xfrm>
            <a:off x="475975" y="4378750"/>
            <a:ext cx="7882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(other kinds of rendered content: &lt;video&gt;, &lt;canvas&gt;, WebAssembly, WebGL, WebVR, PDF, ...)</a:t>
            </a:r>
            <a:endParaRPr i="1">
              <a:latin typeface="Droid Serif"/>
              <a:ea typeface="Droid Serif"/>
              <a:cs typeface="Droid Serif"/>
              <a:sym typeface="Droid Serif"/>
            </a:endParaRPr>
          </a:p>
        </p:txBody>
      </p:sp>
      <p:sp>
        <p:nvSpPr>
          <p:cNvPr id="126" name="Google Shape;126;p17"/>
          <p:cNvSpPr txBox="1"/>
          <p:nvPr/>
        </p:nvSpPr>
        <p:spPr>
          <a:xfrm>
            <a:off x="4860575" y="3671350"/>
            <a:ext cx="32877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&lt;img</a:t>
            </a:r>
            <a:r>
              <a:rPr lang="en" sz="1800">
                <a:latin typeface="Consolas"/>
                <a:ea typeface="Consolas"/>
                <a:cs typeface="Consolas"/>
                <a:sym typeface="Consolas"/>
              </a:rPr>
              <a:t> src=</a:t>
            </a:r>
            <a:r>
              <a:rPr lang="en" sz="1800">
                <a:solidFill>
                  <a:srgbClr val="45818E"/>
                </a:solidFill>
                <a:latin typeface="Consolas"/>
                <a:ea typeface="Consolas"/>
                <a:cs typeface="Consolas"/>
                <a:sym typeface="Consolas"/>
              </a:rPr>
              <a:t>"kitten.gif"</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62"/>
          <p:cNvSpPr txBox="1"/>
          <p:nvPr/>
        </p:nvSpPr>
        <p:spPr>
          <a:xfrm>
            <a:off x="6553200" y="3048000"/>
            <a:ext cx="1752600" cy="914400"/>
          </a:xfrm>
          <a:prstGeom prst="rect">
            <a:avLst/>
          </a:prstGeom>
          <a:solidFill>
            <a:srgbClr val="EFEFE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49" name="Google Shape;1149;p62"/>
          <p:cNvSpPr txBox="1"/>
          <p:nvPr/>
        </p:nvSpPr>
        <p:spPr>
          <a:xfrm>
            <a:off x="1676400" y="34290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50" name="Google Shape;1150;p6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compositing update</a:t>
            </a:r>
            <a:endParaRPr b="1" sz="3600">
              <a:solidFill>
                <a:srgbClr val="434343"/>
              </a:solidFill>
              <a:latin typeface="Droid Sans"/>
              <a:ea typeface="Droid Sans"/>
              <a:cs typeface="Droid Sans"/>
              <a:sym typeface="Droid Sans"/>
            </a:endParaRPr>
          </a:p>
        </p:txBody>
      </p:sp>
      <p:sp>
        <p:nvSpPr>
          <p:cNvPr id="1152" name="Google Shape;1152;p62"/>
          <p:cNvSpPr txBox="1"/>
          <p:nvPr/>
        </p:nvSpPr>
        <p:spPr>
          <a:xfrm>
            <a:off x="19407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153" name="Google Shape;1153;p62"/>
          <p:cNvSpPr txBox="1"/>
          <p:nvPr/>
        </p:nvSpPr>
        <p:spPr>
          <a:xfrm>
            <a:off x="313385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154" name="Google Shape;1154;p62"/>
          <p:cNvSpPr txBox="1"/>
          <p:nvPr/>
        </p:nvSpPr>
        <p:spPr>
          <a:xfrm>
            <a:off x="43270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155" name="Google Shape;1155;p62"/>
          <p:cNvSpPr txBox="1"/>
          <p:nvPr/>
        </p:nvSpPr>
        <p:spPr>
          <a:xfrm>
            <a:off x="71087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descr="latest" id="1156" name="Google Shape;1156;p62"/>
          <p:cNvPicPr preferRelativeResize="0"/>
          <p:nvPr/>
        </p:nvPicPr>
        <p:blipFill>
          <a:blip r:embed="rId3">
            <a:alphaModFix/>
          </a:blip>
          <a:stretch>
            <a:fillRect/>
          </a:stretch>
        </p:blipFill>
        <p:spPr>
          <a:xfrm>
            <a:off x="762000" y="1623989"/>
            <a:ext cx="1041634" cy="685799"/>
          </a:xfrm>
          <a:prstGeom prst="rect">
            <a:avLst/>
          </a:prstGeom>
          <a:noFill/>
          <a:ln>
            <a:noFill/>
          </a:ln>
        </p:spPr>
      </p:pic>
      <p:sp>
        <p:nvSpPr>
          <p:cNvPr id="1157" name="Google Shape;1157;p62"/>
          <p:cNvSpPr txBox="1"/>
          <p:nvPr/>
        </p:nvSpPr>
        <p:spPr>
          <a:xfrm rot="-1353">
            <a:off x="780894" y="1718747"/>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158" name="Google Shape;1158;p62"/>
          <p:cNvCxnSpPr/>
          <p:nvPr/>
        </p:nvCxnSpPr>
        <p:spPr>
          <a:xfrm>
            <a:off x="1803625" y="2190613"/>
            <a:ext cx="3328800" cy="0"/>
          </a:xfrm>
          <a:prstGeom prst="straightConnector1">
            <a:avLst/>
          </a:prstGeom>
          <a:noFill/>
          <a:ln cap="flat" cmpd="sng" w="28575">
            <a:solidFill>
              <a:srgbClr val="999999"/>
            </a:solidFill>
            <a:prstDash val="solid"/>
            <a:round/>
            <a:headEnd len="med" w="med" type="none"/>
            <a:tailEnd len="med" w="med" type="triangle"/>
          </a:ln>
        </p:spPr>
      </p:cxnSp>
      <p:sp>
        <p:nvSpPr>
          <p:cNvPr id="1159" name="Google Shape;1159;p62"/>
          <p:cNvSpPr txBox="1"/>
          <p:nvPr/>
        </p:nvSpPr>
        <p:spPr>
          <a:xfrm>
            <a:off x="5520150" y="1425938"/>
            <a:ext cx="1309800" cy="5553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160" name="Google Shape;1160;p62"/>
          <p:cNvSpPr/>
          <p:nvPr/>
        </p:nvSpPr>
        <p:spPr>
          <a:xfrm>
            <a:off x="5473675" y="1062025"/>
            <a:ext cx="1402758" cy="475632"/>
          </a:xfrm>
          <a:prstGeom prst="irregularSeal2">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Droid Sans"/>
              <a:ea typeface="Droid Sans"/>
              <a:cs typeface="Droid Sans"/>
              <a:sym typeface="Droid Sans"/>
            </a:endParaRPr>
          </a:p>
        </p:txBody>
      </p:sp>
      <p:cxnSp>
        <p:nvCxnSpPr>
          <p:cNvPr id="1161" name="Google Shape;1161;p62"/>
          <p:cNvCxnSpPr>
            <a:stCxn id="1152" idx="3"/>
            <a:endCxn id="1153" idx="1"/>
          </p:cNvCxnSpPr>
          <p:nvPr/>
        </p:nvCxnSpPr>
        <p:spPr>
          <a:xfrm>
            <a:off x="2855100" y="1691888"/>
            <a:ext cx="278700" cy="0"/>
          </a:xfrm>
          <a:prstGeom prst="straightConnector1">
            <a:avLst/>
          </a:prstGeom>
          <a:noFill/>
          <a:ln cap="flat" cmpd="sng" w="19050">
            <a:solidFill>
              <a:schemeClr val="dk2"/>
            </a:solidFill>
            <a:prstDash val="solid"/>
            <a:round/>
            <a:headEnd len="med" w="med" type="none"/>
            <a:tailEnd len="med" w="med" type="triangle"/>
          </a:ln>
        </p:spPr>
      </p:cxnSp>
      <p:cxnSp>
        <p:nvCxnSpPr>
          <p:cNvPr id="1162" name="Google Shape;1162;p62"/>
          <p:cNvCxnSpPr>
            <a:stCxn id="1153" idx="3"/>
            <a:endCxn id="1154" idx="1"/>
          </p:cNvCxnSpPr>
          <p:nvPr/>
        </p:nvCxnSpPr>
        <p:spPr>
          <a:xfrm>
            <a:off x="4048250" y="1691888"/>
            <a:ext cx="278700" cy="0"/>
          </a:xfrm>
          <a:prstGeom prst="straightConnector1">
            <a:avLst/>
          </a:prstGeom>
          <a:noFill/>
          <a:ln cap="flat" cmpd="sng" w="19050">
            <a:solidFill>
              <a:schemeClr val="dk2"/>
            </a:solidFill>
            <a:prstDash val="solid"/>
            <a:round/>
            <a:headEnd len="med" w="med" type="none"/>
            <a:tailEnd len="med" w="med" type="triangle"/>
          </a:ln>
        </p:spPr>
      </p:cxnSp>
      <p:cxnSp>
        <p:nvCxnSpPr>
          <p:cNvPr id="1163" name="Google Shape;1163;p62"/>
          <p:cNvCxnSpPr>
            <a:stCxn id="1154" idx="3"/>
            <a:endCxn id="1159" idx="1"/>
          </p:cNvCxnSpPr>
          <p:nvPr/>
        </p:nvCxnSpPr>
        <p:spPr>
          <a:xfrm>
            <a:off x="5241400" y="1691888"/>
            <a:ext cx="278700" cy="11700"/>
          </a:xfrm>
          <a:prstGeom prst="straightConnector1">
            <a:avLst/>
          </a:prstGeom>
          <a:noFill/>
          <a:ln cap="flat" cmpd="sng" w="19050">
            <a:solidFill>
              <a:schemeClr val="dk2"/>
            </a:solidFill>
            <a:prstDash val="solid"/>
            <a:round/>
            <a:headEnd len="med" w="med" type="none"/>
            <a:tailEnd len="med" w="med" type="triangle"/>
          </a:ln>
        </p:spPr>
      </p:cxnSp>
      <p:cxnSp>
        <p:nvCxnSpPr>
          <p:cNvPr id="1164" name="Google Shape;1164;p62"/>
          <p:cNvCxnSpPr>
            <a:stCxn id="1159" idx="3"/>
            <a:endCxn id="1155" idx="1"/>
          </p:cNvCxnSpPr>
          <p:nvPr/>
        </p:nvCxnSpPr>
        <p:spPr>
          <a:xfrm flipH="1" rot="10800000">
            <a:off x="6829950" y="1691888"/>
            <a:ext cx="278700" cy="11700"/>
          </a:xfrm>
          <a:prstGeom prst="straightConnector1">
            <a:avLst/>
          </a:prstGeom>
          <a:noFill/>
          <a:ln cap="flat" cmpd="sng" w="19050">
            <a:solidFill>
              <a:schemeClr val="dk2"/>
            </a:solidFill>
            <a:prstDash val="solid"/>
            <a:round/>
            <a:headEnd len="med" w="med" type="none"/>
            <a:tailEnd len="med" w="med" type="triangle"/>
          </a:ln>
        </p:spPr>
      </p:cxnSp>
      <p:sp>
        <p:nvSpPr>
          <p:cNvPr id="1165" name="Google Shape;1165;p62"/>
          <p:cNvSpPr txBox="1"/>
          <p:nvPr/>
        </p:nvSpPr>
        <p:spPr>
          <a:xfrm>
            <a:off x="762000" y="2895600"/>
            <a:ext cx="3785100" cy="3810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PaintLayerCompositor</a:t>
            </a:r>
            <a:r>
              <a:rPr lang="en">
                <a:latin typeface="Consolas"/>
                <a:ea typeface="Consolas"/>
                <a:cs typeface="Consolas"/>
                <a:sym typeface="Consolas"/>
              </a:rPr>
              <a:t>::UpdateIfNeeded</a:t>
            </a:r>
            <a:endParaRPr>
              <a:solidFill>
                <a:srgbClr val="0000FF"/>
              </a:solidFill>
              <a:latin typeface="Consolas"/>
              <a:ea typeface="Consolas"/>
              <a:cs typeface="Consolas"/>
              <a:sym typeface="Consolas"/>
            </a:endParaRPr>
          </a:p>
        </p:txBody>
      </p:sp>
      <p:sp>
        <p:nvSpPr>
          <p:cNvPr id="1166" name="Google Shape;1166;p62"/>
          <p:cNvSpPr txBox="1"/>
          <p:nvPr/>
        </p:nvSpPr>
        <p:spPr>
          <a:xfrm>
            <a:off x="3124200" y="35052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67" name="Google Shape;1167;p62"/>
          <p:cNvSpPr/>
          <p:nvPr/>
        </p:nvSpPr>
        <p:spPr>
          <a:xfrm>
            <a:off x="4267200" y="1981200"/>
            <a:ext cx="1447800" cy="914400"/>
          </a:xfrm>
          <a:custGeom>
            <a:rect b="b" l="l" r="r" t="t"/>
            <a:pathLst>
              <a:path extrusionOk="0" h="36576" w="57912">
                <a:moveTo>
                  <a:pt x="57912" y="0"/>
                </a:moveTo>
                <a:lnTo>
                  <a:pt x="57912" y="21336"/>
                </a:lnTo>
                <a:lnTo>
                  <a:pt x="0" y="21336"/>
                </a:lnTo>
                <a:lnTo>
                  <a:pt x="0" y="36576"/>
                </a:lnTo>
              </a:path>
            </a:pathLst>
          </a:custGeom>
          <a:noFill/>
          <a:ln cap="flat" cmpd="sng" w="28575">
            <a:solidFill>
              <a:srgbClr val="6AA84F"/>
            </a:solidFill>
            <a:prstDash val="solid"/>
            <a:round/>
            <a:headEnd len="med" w="med" type="none"/>
            <a:tailEnd len="med" w="med" type="triangle"/>
          </a:ln>
        </p:spPr>
      </p:sp>
      <p:sp>
        <p:nvSpPr>
          <p:cNvPr id="1168" name="Google Shape;1168;p62"/>
          <p:cNvSpPr txBox="1"/>
          <p:nvPr/>
        </p:nvSpPr>
        <p:spPr>
          <a:xfrm>
            <a:off x="1676400" y="38862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69" name="Google Shape;1169;p62"/>
          <p:cNvSpPr txBox="1"/>
          <p:nvPr/>
        </p:nvSpPr>
        <p:spPr>
          <a:xfrm>
            <a:off x="3124200" y="39624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70" name="Google Shape;1170;p62"/>
          <p:cNvSpPr txBox="1"/>
          <p:nvPr/>
        </p:nvSpPr>
        <p:spPr>
          <a:xfrm>
            <a:off x="1676400" y="43434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71" name="Google Shape;1171;p62"/>
          <p:cNvSpPr txBox="1"/>
          <p:nvPr/>
        </p:nvSpPr>
        <p:spPr>
          <a:xfrm>
            <a:off x="3124200" y="44196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72" name="Google Shape;1172;p62"/>
          <p:cNvSpPr/>
          <p:nvPr/>
        </p:nvSpPr>
        <p:spPr>
          <a:xfrm>
            <a:off x="1371600" y="3429000"/>
            <a:ext cx="152400" cy="1295400"/>
          </a:xfrm>
          <a:prstGeom prst="leftBrace">
            <a:avLst>
              <a:gd fmla="val 8333" name="adj1"/>
              <a:gd fmla="val 50000" name="adj2"/>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3" name="Google Shape;1173;p62"/>
          <p:cNvCxnSpPr>
            <a:endCxn id="1172" idx="1"/>
          </p:cNvCxnSpPr>
          <p:nvPr/>
        </p:nvCxnSpPr>
        <p:spPr>
          <a:xfrm flipH="1" rot="-5400000">
            <a:off x="739500" y="3444600"/>
            <a:ext cx="787500" cy="476700"/>
          </a:xfrm>
          <a:prstGeom prst="curvedConnector2">
            <a:avLst/>
          </a:prstGeom>
          <a:noFill/>
          <a:ln cap="flat" cmpd="sng" w="19050">
            <a:solidFill>
              <a:srgbClr val="6AA84F"/>
            </a:solidFill>
            <a:prstDash val="solid"/>
            <a:round/>
            <a:headEnd len="med" w="med" type="none"/>
            <a:tailEnd len="med" w="med" type="none"/>
          </a:ln>
        </p:spPr>
      </p:cxnSp>
      <p:sp>
        <p:nvSpPr>
          <p:cNvPr id="1174" name="Google Shape;1174;p62"/>
          <p:cNvSpPr txBox="1"/>
          <p:nvPr/>
        </p:nvSpPr>
        <p:spPr>
          <a:xfrm rot="3555041">
            <a:off x="563422" y="3832750"/>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1175" name="Google Shape;1175;p62"/>
          <p:cNvSpPr/>
          <p:nvPr/>
        </p:nvSpPr>
        <p:spPr>
          <a:xfrm>
            <a:off x="68580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176" name="Google Shape;1176;p62"/>
          <p:cNvSpPr txBox="1"/>
          <p:nvPr/>
        </p:nvSpPr>
        <p:spPr>
          <a:xfrm>
            <a:off x="6349500" y="2362200"/>
            <a:ext cx="2184900" cy="3810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r>
              <a:rPr b="1" lang="en">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
        <p:nvSpPr>
          <p:cNvPr id="1177" name="Google Shape;1177;p62"/>
          <p:cNvSpPr/>
          <p:nvPr/>
        </p:nvSpPr>
        <p:spPr>
          <a:xfrm>
            <a:off x="72780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178" name="Google Shape;1178;p62"/>
          <p:cNvSpPr/>
          <p:nvPr/>
        </p:nvSpPr>
        <p:spPr>
          <a:xfrm>
            <a:off x="76962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cxnSp>
        <p:nvCxnSpPr>
          <p:cNvPr id="1179" name="Google Shape;1179;p62"/>
          <p:cNvCxnSpPr/>
          <p:nvPr/>
        </p:nvCxnSpPr>
        <p:spPr>
          <a:xfrm>
            <a:off x="7296025" y="1846175"/>
            <a:ext cx="0" cy="483600"/>
          </a:xfrm>
          <a:prstGeom prst="straightConnector1">
            <a:avLst/>
          </a:prstGeom>
          <a:noFill/>
          <a:ln cap="flat" cmpd="sng" w="19050">
            <a:solidFill>
              <a:schemeClr val="dk2"/>
            </a:solidFill>
            <a:prstDash val="solid"/>
            <a:round/>
            <a:headEnd len="med" w="med" type="none"/>
            <a:tailEnd len="med" w="med" type="triangle"/>
          </a:ln>
        </p:spPr>
      </p:cxnSp>
      <p:cxnSp>
        <p:nvCxnSpPr>
          <p:cNvPr id="1180" name="Google Shape;1180;p62"/>
          <p:cNvCxnSpPr/>
          <p:nvPr/>
        </p:nvCxnSpPr>
        <p:spPr>
          <a:xfrm>
            <a:off x="7907175" y="2739725"/>
            <a:ext cx="0" cy="653100"/>
          </a:xfrm>
          <a:prstGeom prst="straightConnector1">
            <a:avLst/>
          </a:prstGeom>
          <a:noFill/>
          <a:ln cap="flat" cmpd="sng" w="19050">
            <a:solidFill>
              <a:schemeClr val="dk2"/>
            </a:solidFill>
            <a:prstDash val="solid"/>
            <a:round/>
            <a:headEnd len="med" w="med" type="none"/>
            <a:tailEnd len="med" w="med" type="triangle"/>
          </a:ln>
        </p:spPr>
      </p:cxnSp>
      <p:sp>
        <p:nvSpPr>
          <p:cNvPr id="1181" name="Google Shape;1181;p62"/>
          <p:cNvSpPr txBox="1"/>
          <p:nvPr/>
        </p:nvSpPr>
        <p:spPr>
          <a:xfrm>
            <a:off x="4800600" y="4267200"/>
            <a:ext cx="38862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Each layer is painted separately.</a:t>
            </a:r>
            <a:endParaRPr i="1" sz="1800">
              <a:latin typeface="Droid Serif"/>
              <a:ea typeface="Droid Serif"/>
              <a:cs typeface="Droid Serif"/>
              <a:sym typeface="Droid Serif"/>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6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property trees</a:t>
            </a:r>
            <a:endParaRPr b="1" sz="3600">
              <a:solidFill>
                <a:srgbClr val="434343"/>
              </a:solidFill>
              <a:latin typeface="Droid Sans"/>
              <a:ea typeface="Droid Sans"/>
              <a:cs typeface="Droid Sans"/>
              <a:sym typeface="Droid Sans"/>
            </a:endParaRPr>
          </a:p>
        </p:txBody>
      </p:sp>
      <p:pic>
        <p:nvPicPr>
          <p:cNvPr descr="flat,800x800,075,t.jpg" id="1188" name="Google Shape;1188;p63"/>
          <p:cNvPicPr preferRelativeResize="0"/>
          <p:nvPr/>
        </p:nvPicPr>
        <p:blipFill rotWithShape="1">
          <a:blip r:embed="rId3">
            <a:alphaModFix/>
          </a:blip>
          <a:srcRect b="39309" l="0" r="46666" t="0"/>
          <a:stretch/>
        </p:blipFill>
        <p:spPr>
          <a:xfrm>
            <a:off x="3009213" y="3019026"/>
            <a:ext cx="609600" cy="705912"/>
          </a:xfrm>
          <a:prstGeom prst="rect">
            <a:avLst/>
          </a:prstGeom>
          <a:noFill/>
          <a:ln cap="flat" cmpd="sng" w="28575">
            <a:solidFill>
              <a:srgbClr val="E69138"/>
            </a:solidFill>
            <a:prstDash val="dash"/>
            <a:round/>
            <a:headEnd len="sm" w="sm" type="none"/>
            <a:tailEnd len="sm" w="sm" type="none"/>
          </a:ln>
        </p:spPr>
      </p:pic>
      <p:sp>
        <p:nvSpPr>
          <p:cNvPr id="1189" name="Google Shape;1189;p63"/>
          <p:cNvSpPr/>
          <p:nvPr/>
        </p:nvSpPr>
        <p:spPr>
          <a:xfrm>
            <a:off x="3229352" y="1221810"/>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0" name="Google Shape;1190;p63"/>
          <p:cNvCxnSpPr>
            <a:stCxn id="1189" idx="4"/>
            <a:endCxn id="1191" idx="0"/>
          </p:cNvCxnSpPr>
          <p:nvPr/>
        </p:nvCxnSpPr>
        <p:spPr>
          <a:xfrm>
            <a:off x="3325052" y="1413210"/>
            <a:ext cx="0" cy="382800"/>
          </a:xfrm>
          <a:prstGeom prst="straightConnector1">
            <a:avLst/>
          </a:prstGeom>
          <a:noFill/>
          <a:ln cap="flat" cmpd="sng" w="19050">
            <a:solidFill>
              <a:srgbClr val="B45F06"/>
            </a:solidFill>
            <a:prstDash val="solid"/>
            <a:round/>
            <a:headEnd len="med" w="med" type="triangle"/>
            <a:tailEnd len="med" w="med" type="none"/>
          </a:ln>
        </p:spPr>
      </p:cxnSp>
      <p:sp>
        <p:nvSpPr>
          <p:cNvPr id="1191" name="Google Shape;1191;p63"/>
          <p:cNvSpPr/>
          <p:nvPr/>
        </p:nvSpPr>
        <p:spPr>
          <a:xfrm>
            <a:off x="3229352" y="1795981"/>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3"/>
          <p:cNvSpPr/>
          <p:nvPr/>
        </p:nvSpPr>
        <p:spPr>
          <a:xfrm>
            <a:off x="7397227" y="1226423"/>
            <a:ext cx="191400" cy="191400"/>
          </a:xfrm>
          <a:prstGeom prst="ellipse">
            <a:avLst/>
          </a:prstGeom>
          <a:solidFill>
            <a:srgbClr val="D9D9D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3"/>
          <p:cNvSpPr/>
          <p:nvPr/>
        </p:nvSpPr>
        <p:spPr>
          <a:xfrm>
            <a:off x="7397227" y="1800593"/>
            <a:ext cx="191400" cy="191400"/>
          </a:xfrm>
          <a:prstGeom prst="ellipse">
            <a:avLst/>
          </a:prstGeom>
          <a:solidFill>
            <a:srgbClr val="D9D9D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4" name="Google Shape;1194;p63"/>
          <p:cNvCxnSpPr>
            <a:stCxn id="1192" idx="4"/>
            <a:endCxn id="1193" idx="0"/>
          </p:cNvCxnSpPr>
          <p:nvPr/>
        </p:nvCxnSpPr>
        <p:spPr>
          <a:xfrm>
            <a:off x="7492927" y="1417823"/>
            <a:ext cx="0" cy="382800"/>
          </a:xfrm>
          <a:prstGeom prst="straightConnector1">
            <a:avLst/>
          </a:prstGeom>
          <a:noFill/>
          <a:ln cap="flat" cmpd="sng" w="19050">
            <a:solidFill>
              <a:srgbClr val="595959"/>
            </a:solidFill>
            <a:prstDash val="solid"/>
            <a:round/>
            <a:headEnd len="med" w="med" type="triangle"/>
            <a:tailEnd len="med" w="med" type="none"/>
          </a:ln>
        </p:spPr>
      </p:cxnSp>
      <p:sp>
        <p:nvSpPr>
          <p:cNvPr id="1195" name="Google Shape;1195;p63"/>
          <p:cNvSpPr txBox="1"/>
          <p:nvPr/>
        </p:nvSpPr>
        <p:spPr>
          <a:xfrm>
            <a:off x="1161575" y="4223200"/>
            <a:ext cx="7291800" cy="56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compositor can apply some </a:t>
            </a:r>
            <a:r>
              <a:rPr b="1" i="1" lang="en" sz="1800">
                <a:latin typeface="Droid Serif"/>
                <a:ea typeface="Droid Serif"/>
                <a:cs typeface="Droid Serif"/>
                <a:sym typeface="Droid Serif"/>
              </a:rPr>
              <a:t>paint properties</a:t>
            </a:r>
            <a:r>
              <a:rPr i="1" lang="en" sz="1800">
                <a:latin typeface="Droid Serif"/>
                <a:ea typeface="Droid Serif"/>
                <a:cs typeface="Droid Serif"/>
                <a:sym typeface="Droid Serif"/>
              </a:rPr>
              <a:t> to a layer.</a:t>
            </a:r>
            <a:endParaRPr i="1" sz="1800">
              <a:latin typeface="Droid Serif"/>
              <a:ea typeface="Droid Serif"/>
              <a:cs typeface="Droid Serif"/>
              <a:sym typeface="Droid Serif"/>
            </a:endParaRPr>
          </a:p>
        </p:txBody>
      </p:sp>
      <p:pic>
        <p:nvPicPr>
          <p:cNvPr descr="flat,800x800,075,t.jpg" id="1196" name="Google Shape;1196;p63"/>
          <p:cNvPicPr preferRelativeResize="0"/>
          <p:nvPr/>
        </p:nvPicPr>
        <p:blipFill rotWithShape="1">
          <a:blip r:embed="rId3">
            <a:alphaModFix/>
          </a:blip>
          <a:srcRect b="0" l="0" r="0" t="0"/>
          <a:stretch/>
        </p:blipFill>
        <p:spPr>
          <a:xfrm rot="2699994">
            <a:off x="1253675" y="3007915"/>
            <a:ext cx="748816" cy="762001"/>
          </a:xfrm>
          <a:prstGeom prst="rect">
            <a:avLst/>
          </a:prstGeom>
          <a:noFill/>
          <a:ln cap="flat" cmpd="sng" w="19050">
            <a:solidFill>
              <a:srgbClr val="6AA84F"/>
            </a:solidFill>
            <a:prstDash val="solid"/>
            <a:round/>
            <a:headEnd len="sm" w="sm" type="none"/>
            <a:tailEnd len="sm" w="sm" type="none"/>
          </a:ln>
        </p:spPr>
      </p:pic>
      <p:pic>
        <p:nvPicPr>
          <p:cNvPr descr="flat,800x800,075,t.jpg" id="1197" name="Google Shape;1197;p63"/>
          <p:cNvPicPr preferRelativeResize="0"/>
          <p:nvPr/>
        </p:nvPicPr>
        <p:blipFill rotWithShape="1">
          <a:blip r:embed="rId3">
            <a:alphaModFix amt="39000"/>
          </a:blip>
          <a:srcRect b="0" l="0" r="0" t="0"/>
          <a:stretch/>
        </p:blipFill>
        <p:spPr>
          <a:xfrm>
            <a:off x="4906375" y="2910453"/>
            <a:ext cx="748816" cy="762000"/>
          </a:xfrm>
          <a:prstGeom prst="rect">
            <a:avLst/>
          </a:prstGeom>
          <a:noFill/>
          <a:ln cap="flat" cmpd="sng" w="19050">
            <a:solidFill>
              <a:srgbClr val="4A86E8"/>
            </a:solidFill>
            <a:prstDash val="solid"/>
            <a:round/>
            <a:headEnd len="sm" w="sm" type="none"/>
            <a:tailEnd len="sm" w="sm" type="none"/>
          </a:ln>
          <a:effectLst>
            <a:reflection blurRad="0" dir="5400000" dist="38100" endA="0" endPos="30000" fadeDir="5400012" kx="0" rotWithShape="0" algn="bl" stPos="0" sy="-100000" ky="0"/>
          </a:effectLst>
        </p:spPr>
      </p:pic>
      <p:pic>
        <p:nvPicPr>
          <p:cNvPr descr="flat,800x800,075,t.jpg" id="1198" name="Google Shape;1198;p63"/>
          <p:cNvPicPr preferRelativeResize="0"/>
          <p:nvPr/>
        </p:nvPicPr>
        <p:blipFill rotWithShape="1">
          <a:blip r:embed="rId3">
            <a:alphaModFix/>
          </a:blip>
          <a:srcRect b="0" l="0" r="0" t="55838"/>
          <a:stretch/>
        </p:blipFill>
        <p:spPr>
          <a:xfrm rot="-15">
            <a:off x="6945175" y="3023651"/>
            <a:ext cx="891400" cy="654622"/>
          </a:xfrm>
          <a:prstGeom prst="rect">
            <a:avLst/>
          </a:prstGeom>
          <a:noFill/>
          <a:ln cap="flat" cmpd="sng" w="19050">
            <a:solidFill>
              <a:srgbClr val="999999"/>
            </a:solidFill>
            <a:prstDash val="solid"/>
            <a:round/>
            <a:headEnd len="sm" w="sm" type="none"/>
            <a:tailEnd len="sm" w="sm" type="none"/>
          </a:ln>
        </p:spPr>
      </p:pic>
      <p:pic>
        <p:nvPicPr>
          <p:cNvPr id="1199" name="Google Shape;1199;p63"/>
          <p:cNvPicPr preferRelativeResize="0"/>
          <p:nvPr/>
        </p:nvPicPr>
        <p:blipFill>
          <a:blip r:embed="rId4">
            <a:alphaModFix/>
          </a:blip>
          <a:stretch>
            <a:fillRect/>
          </a:stretch>
        </p:blipFill>
        <p:spPr>
          <a:xfrm>
            <a:off x="7836575" y="3023651"/>
            <a:ext cx="223164" cy="654625"/>
          </a:xfrm>
          <a:prstGeom prst="rect">
            <a:avLst/>
          </a:prstGeom>
          <a:noFill/>
          <a:ln cap="flat" cmpd="sng" w="19050">
            <a:solidFill>
              <a:srgbClr val="999999"/>
            </a:solidFill>
            <a:prstDash val="solid"/>
            <a:round/>
            <a:headEnd len="sm" w="sm" type="none"/>
            <a:tailEnd len="sm" w="sm" type="none"/>
          </a:ln>
        </p:spPr>
      </p:pic>
      <p:sp>
        <p:nvSpPr>
          <p:cNvPr id="1200" name="Google Shape;1200;p63"/>
          <p:cNvSpPr/>
          <p:nvPr/>
        </p:nvSpPr>
        <p:spPr>
          <a:xfrm>
            <a:off x="1351402" y="1220435"/>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1" name="Google Shape;1201;p63"/>
          <p:cNvCxnSpPr>
            <a:stCxn id="1200" idx="4"/>
            <a:endCxn id="1202" idx="0"/>
          </p:cNvCxnSpPr>
          <p:nvPr/>
        </p:nvCxnSpPr>
        <p:spPr>
          <a:xfrm>
            <a:off x="1447102" y="1411835"/>
            <a:ext cx="0" cy="382800"/>
          </a:xfrm>
          <a:prstGeom prst="straightConnector1">
            <a:avLst/>
          </a:prstGeom>
          <a:noFill/>
          <a:ln cap="flat" cmpd="sng" w="19050">
            <a:solidFill>
              <a:srgbClr val="38761D"/>
            </a:solidFill>
            <a:prstDash val="solid"/>
            <a:round/>
            <a:headEnd len="med" w="med" type="triangle"/>
            <a:tailEnd len="med" w="med" type="none"/>
          </a:ln>
        </p:spPr>
      </p:cxnSp>
      <p:sp>
        <p:nvSpPr>
          <p:cNvPr id="1202" name="Google Shape;1202;p63"/>
          <p:cNvSpPr/>
          <p:nvPr/>
        </p:nvSpPr>
        <p:spPr>
          <a:xfrm>
            <a:off x="1351402" y="1794606"/>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3"/>
          <p:cNvSpPr/>
          <p:nvPr/>
        </p:nvSpPr>
        <p:spPr>
          <a:xfrm>
            <a:off x="1700023" y="1794588"/>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4" name="Google Shape;1204;p63"/>
          <p:cNvCxnSpPr>
            <a:endCxn id="1203" idx="0"/>
          </p:cNvCxnSpPr>
          <p:nvPr/>
        </p:nvCxnSpPr>
        <p:spPr>
          <a:xfrm>
            <a:off x="1494523" y="1411788"/>
            <a:ext cx="301200" cy="382800"/>
          </a:xfrm>
          <a:prstGeom prst="straightConnector1">
            <a:avLst/>
          </a:prstGeom>
          <a:noFill/>
          <a:ln cap="flat" cmpd="sng" w="19050">
            <a:solidFill>
              <a:srgbClr val="38761D"/>
            </a:solidFill>
            <a:prstDash val="solid"/>
            <a:round/>
            <a:headEnd len="med" w="med" type="triangle"/>
            <a:tailEnd len="med" w="med" type="none"/>
          </a:ln>
        </p:spPr>
      </p:cxnSp>
      <p:sp>
        <p:nvSpPr>
          <p:cNvPr id="1205" name="Google Shape;1205;p63"/>
          <p:cNvSpPr/>
          <p:nvPr/>
        </p:nvSpPr>
        <p:spPr>
          <a:xfrm>
            <a:off x="4977552" y="1226460"/>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6" name="Google Shape;1206;p63"/>
          <p:cNvCxnSpPr>
            <a:stCxn id="1205" idx="4"/>
            <a:endCxn id="1207" idx="0"/>
          </p:cNvCxnSpPr>
          <p:nvPr/>
        </p:nvCxnSpPr>
        <p:spPr>
          <a:xfrm>
            <a:off x="5073252" y="1417860"/>
            <a:ext cx="0" cy="382800"/>
          </a:xfrm>
          <a:prstGeom prst="straightConnector1">
            <a:avLst/>
          </a:prstGeom>
          <a:noFill/>
          <a:ln cap="flat" cmpd="sng" w="19050">
            <a:solidFill>
              <a:srgbClr val="1155CC"/>
            </a:solidFill>
            <a:prstDash val="solid"/>
            <a:round/>
            <a:headEnd len="med" w="med" type="triangle"/>
            <a:tailEnd len="med" w="med" type="none"/>
          </a:ln>
        </p:spPr>
      </p:cxnSp>
      <p:sp>
        <p:nvSpPr>
          <p:cNvPr id="1207" name="Google Shape;1207;p63"/>
          <p:cNvSpPr/>
          <p:nvPr/>
        </p:nvSpPr>
        <p:spPr>
          <a:xfrm>
            <a:off x="4977552" y="1800631"/>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a:off x="5326173" y="1800613"/>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9" name="Google Shape;1209;p63"/>
          <p:cNvCxnSpPr>
            <a:endCxn id="1208" idx="0"/>
          </p:cNvCxnSpPr>
          <p:nvPr/>
        </p:nvCxnSpPr>
        <p:spPr>
          <a:xfrm>
            <a:off x="5120673" y="1417813"/>
            <a:ext cx="301200" cy="382800"/>
          </a:xfrm>
          <a:prstGeom prst="straightConnector1">
            <a:avLst/>
          </a:prstGeom>
          <a:noFill/>
          <a:ln cap="flat" cmpd="sng" w="19050">
            <a:solidFill>
              <a:srgbClr val="1155CC"/>
            </a:solidFill>
            <a:prstDash val="solid"/>
            <a:round/>
            <a:headEnd len="med" w="med" type="triangle"/>
            <a:tailEnd len="med" w="med" type="none"/>
          </a:ln>
        </p:spPr>
      </p:cxnSp>
      <p:sp>
        <p:nvSpPr>
          <p:cNvPr id="1210" name="Google Shape;1210;p63"/>
          <p:cNvSpPr txBox="1"/>
          <p:nvPr/>
        </p:nvSpPr>
        <p:spPr>
          <a:xfrm>
            <a:off x="947088" y="2140388"/>
            <a:ext cx="13620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38761D"/>
                </a:solidFill>
                <a:latin typeface="Droid Serif"/>
                <a:ea typeface="Droid Serif"/>
                <a:cs typeface="Droid Serif"/>
                <a:sym typeface="Droid Serif"/>
              </a:rPr>
              <a:t>transform</a:t>
            </a:r>
            <a:endParaRPr i="1" sz="1800">
              <a:solidFill>
                <a:srgbClr val="38761D"/>
              </a:solidFill>
              <a:latin typeface="Droid Serif"/>
              <a:ea typeface="Droid Serif"/>
              <a:cs typeface="Droid Serif"/>
              <a:sym typeface="Droid Serif"/>
            </a:endParaRPr>
          </a:p>
          <a:p>
            <a:pPr indent="0" lvl="0" marL="0" rtl="0" algn="ctr">
              <a:spcBef>
                <a:spcPts val="0"/>
              </a:spcBef>
              <a:spcAft>
                <a:spcPts val="0"/>
              </a:spcAft>
              <a:buNone/>
            </a:pPr>
            <a:r>
              <a:rPr i="1" lang="en" sz="1800">
                <a:solidFill>
                  <a:srgbClr val="38761D"/>
                </a:solidFill>
                <a:latin typeface="Droid Serif"/>
                <a:ea typeface="Droid Serif"/>
                <a:cs typeface="Droid Serif"/>
                <a:sym typeface="Droid Serif"/>
              </a:rPr>
              <a:t>tree</a:t>
            </a:r>
            <a:endParaRPr i="1" sz="1800">
              <a:solidFill>
                <a:srgbClr val="38761D"/>
              </a:solidFill>
              <a:latin typeface="Droid Serif"/>
              <a:ea typeface="Droid Serif"/>
              <a:cs typeface="Droid Serif"/>
              <a:sym typeface="Droid Serif"/>
            </a:endParaRPr>
          </a:p>
        </p:txBody>
      </p:sp>
      <p:sp>
        <p:nvSpPr>
          <p:cNvPr id="1211" name="Google Shape;1211;p63"/>
          <p:cNvSpPr txBox="1"/>
          <p:nvPr/>
        </p:nvSpPr>
        <p:spPr>
          <a:xfrm>
            <a:off x="2633013" y="2141738"/>
            <a:ext cx="13620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B45F06"/>
                </a:solidFill>
                <a:latin typeface="Droid Serif"/>
                <a:ea typeface="Droid Serif"/>
                <a:cs typeface="Droid Serif"/>
                <a:sym typeface="Droid Serif"/>
              </a:rPr>
              <a:t>clip</a:t>
            </a:r>
            <a:endParaRPr i="1" sz="1800">
              <a:solidFill>
                <a:srgbClr val="B45F06"/>
              </a:solidFill>
              <a:latin typeface="Droid Serif"/>
              <a:ea typeface="Droid Serif"/>
              <a:cs typeface="Droid Serif"/>
              <a:sym typeface="Droid Serif"/>
            </a:endParaRPr>
          </a:p>
          <a:p>
            <a:pPr indent="0" lvl="0" marL="0" rtl="0" algn="ctr">
              <a:spcBef>
                <a:spcPts val="0"/>
              </a:spcBef>
              <a:spcAft>
                <a:spcPts val="0"/>
              </a:spcAft>
              <a:buNone/>
            </a:pPr>
            <a:r>
              <a:rPr i="1" lang="en" sz="1800">
                <a:solidFill>
                  <a:srgbClr val="B45F06"/>
                </a:solidFill>
                <a:latin typeface="Droid Serif"/>
                <a:ea typeface="Droid Serif"/>
                <a:cs typeface="Droid Serif"/>
                <a:sym typeface="Droid Serif"/>
              </a:rPr>
              <a:t>tree</a:t>
            </a:r>
            <a:endParaRPr i="1" sz="1800">
              <a:solidFill>
                <a:srgbClr val="B45F06"/>
              </a:solidFill>
              <a:latin typeface="Droid Serif"/>
              <a:ea typeface="Droid Serif"/>
              <a:cs typeface="Droid Serif"/>
              <a:sym typeface="Droid Serif"/>
            </a:endParaRPr>
          </a:p>
        </p:txBody>
      </p:sp>
      <p:sp>
        <p:nvSpPr>
          <p:cNvPr id="1212" name="Google Shape;1212;p63"/>
          <p:cNvSpPr txBox="1"/>
          <p:nvPr/>
        </p:nvSpPr>
        <p:spPr>
          <a:xfrm>
            <a:off x="4538013" y="2146400"/>
            <a:ext cx="13620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4A86E8"/>
                </a:solidFill>
                <a:latin typeface="Droid Serif"/>
                <a:ea typeface="Droid Serif"/>
                <a:cs typeface="Droid Serif"/>
                <a:sym typeface="Droid Serif"/>
              </a:rPr>
              <a:t>effect</a:t>
            </a:r>
            <a:endParaRPr i="1" sz="1800">
              <a:solidFill>
                <a:srgbClr val="4A86E8"/>
              </a:solidFill>
              <a:latin typeface="Droid Serif"/>
              <a:ea typeface="Droid Serif"/>
              <a:cs typeface="Droid Serif"/>
              <a:sym typeface="Droid Serif"/>
            </a:endParaRPr>
          </a:p>
          <a:p>
            <a:pPr indent="0" lvl="0" marL="0" rtl="0" algn="ctr">
              <a:spcBef>
                <a:spcPts val="0"/>
              </a:spcBef>
              <a:spcAft>
                <a:spcPts val="0"/>
              </a:spcAft>
              <a:buNone/>
            </a:pPr>
            <a:r>
              <a:rPr i="1" lang="en" sz="1800">
                <a:solidFill>
                  <a:srgbClr val="4A86E8"/>
                </a:solidFill>
                <a:latin typeface="Droid Serif"/>
                <a:ea typeface="Droid Serif"/>
                <a:cs typeface="Droid Serif"/>
                <a:sym typeface="Droid Serif"/>
              </a:rPr>
              <a:t>tree</a:t>
            </a:r>
            <a:endParaRPr i="1" sz="1800">
              <a:solidFill>
                <a:srgbClr val="4A86E8"/>
              </a:solidFill>
              <a:latin typeface="Droid Serif"/>
              <a:ea typeface="Droid Serif"/>
              <a:cs typeface="Droid Serif"/>
              <a:sym typeface="Droid Serif"/>
            </a:endParaRPr>
          </a:p>
        </p:txBody>
      </p:sp>
      <p:sp>
        <p:nvSpPr>
          <p:cNvPr id="1213" name="Google Shape;1213;p63"/>
          <p:cNvSpPr txBox="1"/>
          <p:nvPr/>
        </p:nvSpPr>
        <p:spPr>
          <a:xfrm>
            <a:off x="6821463" y="2146400"/>
            <a:ext cx="13620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666666"/>
                </a:solidFill>
                <a:latin typeface="Droid Serif"/>
                <a:ea typeface="Droid Serif"/>
                <a:cs typeface="Droid Serif"/>
                <a:sym typeface="Droid Serif"/>
              </a:rPr>
              <a:t>scroll</a:t>
            </a:r>
            <a:endParaRPr i="1" sz="1800">
              <a:solidFill>
                <a:srgbClr val="666666"/>
              </a:solidFill>
              <a:latin typeface="Droid Serif"/>
              <a:ea typeface="Droid Serif"/>
              <a:cs typeface="Droid Serif"/>
              <a:sym typeface="Droid Serif"/>
            </a:endParaRPr>
          </a:p>
          <a:p>
            <a:pPr indent="0" lvl="0" marL="0" rtl="0" algn="ctr">
              <a:spcBef>
                <a:spcPts val="0"/>
              </a:spcBef>
              <a:spcAft>
                <a:spcPts val="0"/>
              </a:spcAft>
              <a:buNone/>
            </a:pPr>
            <a:r>
              <a:rPr i="1" lang="en" sz="1800">
                <a:solidFill>
                  <a:srgbClr val="666666"/>
                </a:solidFill>
                <a:latin typeface="Droid Serif"/>
                <a:ea typeface="Droid Serif"/>
                <a:cs typeface="Droid Serif"/>
                <a:sym typeface="Droid Serif"/>
              </a:rPr>
              <a:t>tree</a:t>
            </a:r>
            <a:endParaRPr i="1" sz="1800">
              <a:solidFill>
                <a:srgbClr val="666666"/>
              </a:solidFill>
              <a:latin typeface="Droid Serif"/>
              <a:ea typeface="Droid Serif"/>
              <a:cs typeface="Droid Serif"/>
              <a:sym typeface="Droid Serif"/>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64"/>
          <p:cNvSpPr/>
          <p:nvPr/>
        </p:nvSpPr>
        <p:spPr>
          <a:xfrm>
            <a:off x="4114800" y="3276600"/>
            <a:ext cx="1143000" cy="228600"/>
          </a:xfrm>
          <a:prstGeom prst="leftArrow">
            <a:avLst>
              <a:gd fmla="val 50000" name="adj1"/>
              <a:gd fmla="val 5000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4"/>
          <p:cNvSpPr/>
          <p:nvPr/>
        </p:nvSpPr>
        <p:spPr>
          <a:xfrm>
            <a:off x="5638800" y="1981200"/>
            <a:ext cx="457200" cy="533400"/>
          </a:xfrm>
          <a:prstGeom prst="down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property trees</a:t>
            </a:r>
            <a:endParaRPr b="1" sz="3600">
              <a:solidFill>
                <a:srgbClr val="434343"/>
              </a:solidFill>
              <a:latin typeface="Droid Sans"/>
              <a:ea typeface="Droid Sans"/>
              <a:cs typeface="Droid Sans"/>
              <a:sym typeface="Droid Sans"/>
            </a:endParaRPr>
          </a:p>
        </p:txBody>
      </p:sp>
      <p:sp>
        <p:nvSpPr>
          <p:cNvPr id="1222" name="Google Shape;1222;p64"/>
          <p:cNvSpPr txBox="1"/>
          <p:nvPr/>
        </p:nvSpPr>
        <p:spPr>
          <a:xfrm>
            <a:off x="1600200" y="1676400"/>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223" name="Google Shape;1223;p64"/>
          <p:cNvSpPr txBox="1"/>
          <p:nvPr/>
        </p:nvSpPr>
        <p:spPr>
          <a:xfrm>
            <a:off x="2209800" y="1676400"/>
            <a:ext cx="762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224" name="Google Shape;1224;p64"/>
          <p:cNvSpPr txBox="1"/>
          <p:nvPr/>
        </p:nvSpPr>
        <p:spPr>
          <a:xfrm>
            <a:off x="3200400" y="1676400"/>
            <a:ext cx="1905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compositing update</a:t>
            </a:r>
            <a:endParaRPr b="1">
              <a:latin typeface="Droid Sans"/>
              <a:ea typeface="Droid Sans"/>
              <a:cs typeface="Droid Sans"/>
              <a:sym typeface="Droid Sans"/>
            </a:endParaRPr>
          </a:p>
        </p:txBody>
      </p:sp>
      <p:sp>
        <p:nvSpPr>
          <p:cNvPr id="1225" name="Google Shape;1225;p64"/>
          <p:cNvSpPr txBox="1"/>
          <p:nvPr/>
        </p:nvSpPr>
        <p:spPr>
          <a:xfrm>
            <a:off x="6553200" y="1676400"/>
            <a:ext cx="762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descr="latest" id="1226" name="Google Shape;1226;p64"/>
          <p:cNvPicPr preferRelativeResize="0"/>
          <p:nvPr/>
        </p:nvPicPr>
        <p:blipFill>
          <a:blip r:embed="rId3">
            <a:alphaModFix/>
          </a:blip>
          <a:stretch>
            <a:fillRect/>
          </a:stretch>
        </p:blipFill>
        <p:spPr>
          <a:xfrm>
            <a:off x="503625" y="1643964"/>
            <a:ext cx="1041634" cy="685799"/>
          </a:xfrm>
          <a:prstGeom prst="rect">
            <a:avLst/>
          </a:prstGeom>
          <a:noFill/>
          <a:ln>
            <a:noFill/>
          </a:ln>
        </p:spPr>
      </p:pic>
      <p:sp>
        <p:nvSpPr>
          <p:cNvPr id="1227" name="Google Shape;1227;p64"/>
          <p:cNvSpPr txBox="1"/>
          <p:nvPr/>
        </p:nvSpPr>
        <p:spPr>
          <a:xfrm rot="-1353">
            <a:off x="522519" y="1738722"/>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228" name="Google Shape;1228;p64"/>
          <p:cNvCxnSpPr/>
          <p:nvPr/>
        </p:nvCxnSpPr>
        <p:spPr>
          <a:xfrm>
            <a:off x="1495425" y="2190625"/>
            <a:ext cx="3636900" cy="0"/>
          </a:xfrm>
          <a:prstGeom prst="straightConnector1">
            <a:avLst/>
          </a:prstGeom>
          <a:noFill/>
          <a:ln cap="flat" cmpd="sng" w="28575">
            <a:solidFill>
              <a:srgbClr val="999999"/>
            </a:solidFill>
            <a:prstDash val="solid"/>
            <a:round/>
            <a:headEnd len="med" w="med" type="none"/>
            <a:tailEnd len="med" w="med" type="triangle"/>
          </a:ln>
        </p:spPr>
      </p:cxnSp>
      <p:sp>
        <p:nvSpPr>
          <p:cNvPr id="1229" name="Google Shape;1229;p64"/>
          <p:cNvSpPr txBox="1"/>
          <p:nvPr/>
        </p:nvSpPr>
        <p:spPr>
          <a:xfrm>
            <a:off x="5334000" y="1524000"/>
            <a:ext cx="981600" cy="6096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230" name="Google Shape;1230;p64"/>
          <p:cNvSpPr/>
          <p:nvPr/>
        </p:nvSpPr>
        <p:spPr>
          <a:xfrm>
            <a:off x="5181600" y="1200768"/>
            <a:ext cx="1402758" cy="475632"/>
          </a:xfrm>
          <a:prstGeom prst="irregularSeal2">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Droid Sans"/>
              <a:ea typeface="Droid Sans"/>
              <a:cs typeface="Droid Sans"/>
              <a:sym typeface="Droid Sans"/>
            </a:endParaRPr>
          </a:p>
        </p:txBody>
      </p:sp>
      <p:cxnSp>
        <p:nvCxnSpPr>
          <p:cNvPr id="1231" name="Google Shape;1231;p64"/>
          <p:cNvCxnSpPr>
            <a:stCxn id="1222" idx="3"/>
            <a:endCxn id="1223" idx="1"/>
          </p:cNvCxnSpPr>
          <p:nvPr/>
        </p:nvCxnSpPr>
        <p:spPr>
          <a:xfrm>
            <a:off x="1981200" y="1828800"/>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232" name="Google Shape;1232;p64"/>
          <p:cNvCxnSpPr>
            <a:stCxn id="1223" idx="3"/>
            <a:endCxn id="1224" idx="1"/>
          </p:cNvCxnSpPr>
          <p:nvPr/>
        </p:nvCxnSpPr>
        <p:spPr>
          <a:xfrm>
            <a:off x="2971800" y="1828800"/>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233" name="Google Shape;1233;p64"/>
          <p:cNvCxnSpPr>
            <a:stCxn id="1224" idx="3"/>
            <a:endCxn id="1229" idx="1"/>
          </p:cNvCxnSpPr>
          <p:nvPr/>
        </p:nvCxnSpPr>
        <p:spPr>
          <a:xfrm>
            <a:off x="5105400" y="1828800"/>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234" name="Google Shape;1234;p64"/>
          <p:cNvCxnSpPr>
            <a:stCxn id="1229" idx="3"/>
            <a:endCxn id="1225" idx="1"/>
          </p:cNvCxnSpPr>
          <p:nvPr/>
        </p:nvCxnSpPr>
        <p:spPr>
          <a:xfrm>
            <a:off x="6315600" y="1828800"/>
            <a:ext cx="237600" cy="0"/>
          </a:xfrm>
          <a:prstGeom prst="straightConnector1">
            <a:avLst/>
          </a:prstGeom>
          <a:noFill/>
          <a:ln cap="flat" cmpd="sng" w="19050">
            <a:solidFill>
              <a:schemeClr val="dk2"/>
            </a:solidFill>
            <a:prstDash val="solid"/>
            <a:round/>
            <a:headEnd len="med" w="med" type="none"/>
            <a:tailEnd len="med" w="med" type="triangle"/>
          </a:ln>
        </p:spPr>
      </p:cxnSp>
      <p:sp>
        <p:nvSpPr>
          <p:cNvPr id="1235" name="Google Shape;1235;p64"/>
          <p:cNvSpPr txBox="1"/>
          <p:nvPr/>
        </p:nvSpPr>
        <p:spPr>
          <a:xfrm>
            <a:off x="5334000" y="2514600"/>
            <a:ext cx="2438400" cy="3810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PrePaintTreeWalk</a:t>
            </a:r>
            <a:r>
              <a:rPr lang="en">
                <a:latin typeface="Consolas"/>
                <a:ea typeface="Consolas"/>
                <a:cs typeface="Consolas"/>
                <a:sym typeface="Consolas"/>
              </a:rPr>
              <a:t>::Walk</a:t>
            </a:r>
            <a:endParaRPr>
              <a:solidFill>
                <a:srgbClr val="0000FF"/>
              </a:solidFill>
              <a:latin typeface="Consolas"/>
              <a:ea typeface="Consolas"/>
              <a:cs typeface="Consolas"/>
              <a:sym typeface="Consolas"/>
            </a:endParaRPr>
          </a:p>
        </p:txBody>
      </p:sp>
      <p:sp>
        <p:nvSpPr>
          <p:cNvPr id="1236" name="Google Shape;1236;p64"/>
          <p:cNvSpPr txBox="1"/>
          <p:nvPr/>
        </p:nvSpPr>
        <p:spPr>
          <a:xfrm>
            <a:off x="3124200" y="4038600"/>
            <a:ext cx="54102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a:t>
            </a:r>
            <a:r>
              <a:rPr b="1" i="1" lang="en" sz="1800">
                <a:latin typeface="Droid Serif"/>
                <a:ea typeface="Droid Serif"/>
                <a:cs typeface="Droid Serif"/>
                <a:sym typeface="Droid Serif"/>
              </a:rPr>
              <a:t>prepaint</a:t>
            </a:r>
            <a:r>
              <a:rPr i="1" lang="en" sz="1800">
                <a:latin typeface="Droid Serif"/>
                <a:ea typeface="Droid Serif"/>
                <a:cs typeface="Droid Serif"/>
                <a:sym typeface="Droid Serif"/>
              </a:rPr>
              <a:t> stage builds the property trees.</a:t>
            </a:r>
            <a:endParaRPr i="1" sz="1800">
              <a:latin typeface="Droid Serif"/>
              <a:ea typeface="Droid Serif"/>
              <a:cs typeface="Droid Serif"/>
              <a:sym typeface="Droid Serif"/>
            </a:endParaRPr>
          </a:p>
        </p:txBody>
      </p:sp>
      <p:sp>
        <p:nvSpPr>
          <p:cNvPr id="1237" name="Google Shape;1237;p64"/>
          <p:cNvSpPr txBox="1"/>
          <p:nvPr/>
        </p:nvSpPr>
        <p:spPr>
          <a:xfrm>
            <a:off x="5257800" y="3200400"/>
            <a:ext cx="2590800" cy="381000"/>
          </a:xfrm>
          <a:prstGeom prst="rect">
            <a:avLst/>
          </a:prstGeom>
          <a:solidFill>
            <a:srgbClr val="C9DAF8"/>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PaintPropertyTreeBuilder</a:t>
            </a:r>
            <a:endParaRPr>
              <a:solidFill>
                <a:srgbClr val="0000FF"/>
              </a:solidFill>
              <a:latin typeface="Consolas"/>
              <a:ea typeface="Consolas"/>
              <a:cs typeface="Consolas"/>
              <a:sym typeface="Consolas"/>
            </a:endParaRPr>
          </a:p>
        </p:txBody>
      </p:sp>
      <p:cxnSp>
        <p:nvCxnSpPr>
          <p:cNvPr id="1238" name="Google Shape;1238;p64"/>
          <p:cNvCxnSpPr>
            <a:stCxn id="1235" idx="2"/>
            <a:endCxn id="1237" idx="0"/>
          </p:cNvCxnSpPr>
          <p:nvPr/>
        </p:nvCxnSpPr>
        <p:spPr>
          <a:xfrm>
            <a:off x="6553200" y="2895600"/>
            <a:ext cx="0" cy="304800"/>
          </a:xfrm>
          <a:prstGeom prst="straightConnector1">
            <a:avLst/>
          </a:prstGeom>
          <a:noFill/>
          <a:ln cap="flat" cmpd="sng" w="19050">
            <a:solidFill>
              <a:schemeClr val="dk2"/>
            </a:solidFill>
            <a:prstDash val="solid"/>
            <a:round/>
            <a:headEnd len="med" w="med" type="none"/>
            <a:tailEnd len="med" w="med" type="triangle"/>
          </a:ln>
        </p:spPr>
      </p:cxnSp>
      <p:sp>
        <p:nvSpPr>
          <p:cNvPr id="1239" name="Google Shape;1239;p64"/>
          <p:cNvSpPr/>
          <p:nvPr/>
        </p:nvSpPr>
        <p:spPr>
          <a:xfrm>
            <a:off x="2449575" y="2963580"/>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0" name="Google Shape;1240;p64"/>
          <p:cNvCxnSpPr>
            <a:stCxn id="1239" idx="4"/>
            <a:endCxn id="1241" idx="0"/>
          </p:cNvCxnSpPr>
          <p:nvPr/>
        </p:nvCxnSpPr>
        <p:spPr>
          <a:xfrm>
            <a:off x="2545275" y="3154980"/>
            <a:ext cx="0" cy="382800"/>
          </a:xfrm>
          <a:prstGeom prst="straightConnector1">
            <a:avLst/>
          </a:prstGeom>
          <a:noFill/>
          <a:ln cap="flat" cmpd="sng" w="19050">
            <a:solidFill>
              <a:srgbClr val="B45F06"/>
            </a:solidFill>
            <a:prstDash val="solid"/>
            <a:round/>
            <a:headEnd len="med" w="med" type="triangle"/>
            <a:tailEnd len="med" w="med" type="none"/>
          </a:ln>
        </p:spPr>
      </p:cxnSp>
      <p:sp>
        <p:nvSpPr>
          <p:cNvPr id="1241" name="Google Shape;1241;p64"/>
          <p:cNvSpPr/>
          <p:nvPr/>
        </p:nvSpPr>
        <p:spPr>
          <a:xfrm>
            <a:off x="2449575" y="3537750"/>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4"/>
          <p:cNvSpPr/>
          <p:nvPr/>
        </p:nvSpPr>
        <p:spPr>
          <a:xfrm>
            <a:off x="3618600" y="2968192"/>
            <a:ext cx="191400" cy="191400"/>
          </a:xfrm>
          <a:prstGeom prst="ellipse">
            <a:avLst/>
          </a:prstGeom>
          <a:solidFill>
            <a:srgbClr val="D9D9D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4"/>
          <p:cNvSpPr/>
          <p:nvPr/>
        </p:nvSpPr>
        <p:spPr>
          <a:xfrm>
            <a:off x="3618600" y="3542363"/>
            <a:ext cx="191400" cy="191400"/>
          </a:xfrm>
          <a:prstGeom prst="ellipse">
            <a:avLst/>
          </a:prstGeom>
          <a:solidFill>
            <a:srgbClr val="D9D9D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4" name="Google Shape;1244;p64"/>
          <p:cNvCxnSpPr>
            <a:stCxn id="1242" idx="4"/>
            <a:endCxn id="1243" idx="0"/>
          </p:cNvCxnSpPr>
          <p:nvPr/>
        </p:nvCxnSpPr>
        <p:spPr>
          <a:xfrm>
            <a:off x="3714300" y="3159592"/>
            <a:ext cx="0" cy="382800"/>
          </a:xfrm>
          <a:prstGeom prst="straightConnector1">
            <a:avLst/>
          </a:prstGeom>
          <a:noFill/>
          <a:ln cap="flat" cmpd="sng" w="19050">
            <a:solidFill>
              <a:srgbClr val="595959"/>
            </a:solidFill>
            <a:prstDash val="solid"/>
            <a:round/>
            <a:headEnd len="med" w="med" type="triangle"/>
            <a:tailEnd len="med" w="med" type="none"/>
          </a:ln>
        </p:spPr>
      </p:cxnSp>
      <p:sp>
        <p:nvSpPr>
          <p:cNvPr id="1245" name="Google Shape;1245;p64"/>
          <p:cNvSpPr/>
          <p:nvPr/>
        </p:nvSpPr>
        <p:spPr>
          <a:xfrm>
            <a:off x="1687575" y="2962205"/>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6" name="Google Shape;1246;p64"/>
          <p:cNvCxnSpPr>
            <a:stCxn id="1245" idx="4"/>
            <a:endCxn id="1247" idx="0"/>
          </p:cNvCxnSpPr>
          <p:nvPr/>
        </p:nvCxnSpPr>
        <p:spPr>
          <a:xfrm>
            <a:off x="1783275" y="3153605"/>
            <a:ext cx="0" cy="382800"/>
          </a:xfrm>
          <a:prstGeom prst="straightConnector1">
            <a:avLst/>
          </a:prstGeom>
          <a:noFill/>
          <a:ln cap="flat" cmpd="sng" w="19050">
            <a:solidFill>
              <a:srgbClr val="38761D"/>
            </a:solidFill>
            <a:prstDash val="solid"/>
            <a:round/>
            <a:headEnd len="med" w="med" type="triangle"/>
            <a:tailEnd len="med" w="med" type="none"/>
          </a:ln>
        </p:spPr>
      </p:cxnSp>
      <p:sp>
        <p:nvSpPr>
          <p:cNvPr id="1247" name="Google Shape;1247;p64"/>
          <p:cNvSpPr/>
          <p:nvPr/>
        </p:nvSpPr>
        <p:spPr>
          <a:xfrm>
            <a:off x="1687575" y="3536375"/>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4"/>
          <p:cNvSpPr/>
          <p:nvPr/>
        </p:nvSpPr>
        <p:spPr>
          <a:xfrm>
            <a:off x="2036196" y="3536358"/>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9" name="Google Shape;1249;p64"/>
          <p:cNvCxnSpPr>
            <a:endCxn id="1248" idx="0"/>
          </p:cNvCxnSpPr>
          <p:nvPr/>
        </p:nvCxnSpPr>
        <p:spPr>
          <a:xfrm>
            <a:off x="1830696" y="3153558"/>
            <a:ext cx="301200" cy="382800"/>
          </a:xfrm>
          <a:prstGeom prst="straightConnector1">
            <a:avLst/>
          </a:prstGeom>
          <a:noFill/>
          <a:ln cap="flat" cmpd="sng" w="19050">
            <a:solidFill>
              <a:srgbClr val="38761D"/>
            </a:solidFill>
            <a:prstDash val="solid"/>
            <a:round/>
            <a:headEnd len="med" w="med" type="triangle"/>
            <a:tailEnd len="med" w="med" type="none"/>
          </a:ln>
        </p:spPr>
      </p:cxnSp>
      <p:sp>
        <p:nvSpPr>
          <p:cNvPr id="1250" name="Google Shape;1250;p64"/>
          <p:cNvSpPr/>
          <p:nvPr/>
        </p:nvSpPr>
        <p:spPr>
          <a:xfrm>
            <a:off x="2875325" y="2968230"/>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1" name="Google Shape;1251;p64"/>
          <p:cNvCxnSpPr>
            <a:stCxn id="1250" idx="4"/>
            <a:endCxn id="1252" idx="0"/>
          </p:cNvCxnSpPr>
          <p:nvPr/>
        </p:nvCxnSpPr>
        <p:spPr>
          <a:xfrm>
            <a:off x="2971025" y="3159630"/>
            <a:ext cx="0" cy="382800"/>
          </a:xfrm>
          <a:prstGeom prst="straightConnector1">
            <a:avLst/>
          </a:prstGeom>
          <a:noFill/>
          <a:ln cap="flat" cmpd="sng" w="19050">
            <a:solidFill>
              <a:srgbClr val="1155CC"/>
            </a:solidFill>
            <a:prstDash val="solid"/>
            <a:round/>
            <a:headEnd len="med" w="med" type="triangle"/>
            <a:tailEnd len="med" w="med" type="none"/>
          </a:ln>
        </p:spPr>
      </p:cxnSp>
      <p:sp>
        <p:nvSpPr>
          <p:cNvPr id="1252" name="Google Shape;1252;p64"/>
          <p:cNvSpPr/>
          <p:nvPr/>
        </p:nvSpPr>
        <p:spPr>
          <a:xfrm>
            <a:off x="2875325" y="3542400"/>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4"/>
          <p:cNvSpPr/>
          <p:nvPr/>
        </p:nvSpPr>
        <p:spPr>
          <a:xfrm>
            <a:off x="3223946" y="3542383"/>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4" name="Google Shape;1254;p64"/>
          <p:cNvCxnSpPr>
            <a:endCxn id="1253" idx="0"/>
          </p:cNvCxnSpPr>
          <p:nvPr/>
        </p:nvCxnSpPr>
        <p:spPr>
          <a:xfrm>
            <a:off x="3018446" y="3159583"/>
            <a:ext cx="301200" cy="382800"/>
          </a:xfrm>
          <a:prstGeom prst="straightConnector1">
            <a:avLst/>
          </a:prstGeom>
          <a:noFill/>
          <a:ln cap="flat" cmpd="sng" w="19050">
            <a:solidFill>
              <a:srgbClr val="1155CC"/>
            </a:solidFill>
            <a:prstDash val="solid"/>
            <a:round/>
            <a:headEnd len="med" w="med" type="triangl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65"/>
          <p:cNvSpPr txBox="1"/>
          <p:nvPr/>
        </p:nvSpPr>
        <p:spPr>
          <a:xfrm>
            <a:off x="5968800" y="1676400"/>
            <a:ext cx="1117800" cy="2286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260" name="Google Shape;1260;p6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composite after paint (CAP)</a:t>
            </a:r>
            <a:endParaRPr b="1" sz="3600">
              <a:solidFill>
                <a:srgbClr val="434343"/>
              </a:solidFill>
              <a:latin typeface="Droid Sans"/>
              <a:ea typeface="Droid Sans"/>
              <a:cs typeface="Droid Sans"/>
              <a:sym typeface="Droid Sans"/>
            </a:endParaRPr>
          </a:p>
        </p:txBody>
      </p:sp>
      <p:sp>
        <p:nvSpPr>
          <p:cNvPr id="1262" name="Google Shape;1262;p65"/>
          <p:cNvSpPr txBox="1"/>
          <p:nvPr/>
        </p:nvSpPr>
        <p:spPr>
          <a:xfrm>
            <a:off x="6045000" y="1752600"/>
            <a:ext cx="1117800" cy="2286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263" name="Google Shape;1263;p65"/>
          <p:cNvSpPr txBox="1"/>
          <p:nvPr/>
        </p:nvSpPr>
        <p:spPr>
          <a:xfrm>
            <a:off x="1066800" y="4038600"/>
            <a:ext cx="57912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In the future, layers will be created after paint.</a:t>
            </a:r>
            <a:endParaRPr i="1" sz="1800">
              <a:latin typeface="Droid Serif"/>
              <a:ea typeface="Droid Serif"/>
              <a:cs typeface="Droid Serif"/>
              <a:sym typeface="Droid Serif"/>
            </a:endParaRPr>
          </a:p>
        </p:txBody>
      </p:sp>
      <p:cxnSp>
        <p:nvCxnSpPr>
          <p:cNvPr id="1264" name="Google Shape;1264;p65"/>
          <p:cNvCxnSpPr>
            <a:stCxn id="1265" idx="3"/>
            <a:endCxn id="1266" idx="1"/>
          </p:cNvCxnSpPr>
          <p:nvPr/>
        </p:nvCxnSpPr>
        <p:spPr>
          <a:xfrm>
            <a:off x="5026256" y="2990232"/>
            <a:ext cx="304800" cy="600"/>
          </a:xfrm>
          <a:prstGeom prst="bentConnector3">
            <a:avLst>
              <a:gd fmla="val 50000" name="adj1"/>
            </a:avLst>
          </a:prstGeom>
          <a:noFill/>
          <a:ln cap="flat" cmpd="sng" w="19050">
            <a:solidFill>
              <a:schemeClr val="dk2"/>
            </a:solidFill>
            <a:prstDash val="solid"/>
            <a:round/>
            <a:headEnd len="med" w="med" type="none"/>
            <a:tailEnd len="med" w="med" type="triangle"/>
          </a:ln>
        </p:spPr>
      </p:cxnSp>
      <p:pic>
        <p:nvPicPr>
          <p:cNvPr id="1267" name="Google Shape;1267;p65"/>
          <p:cNvPicPr preferRelativeResize="0"/>
          <p:nvPr/>
        </p:nvPicPr>
        <p:blipFill>
          <a:blip r:embed="rId3">
            <a:alphaModFix/>
          </a:blip>
          <a:stretch>
            <a:fillRect/>
          </a:stretch>
        </p:blipFill>
        <p:spPr>
          <a:xfrm>
            <a:off x="6886144" y="2667000"/>
            <a:ext cx="1267256" cy="1143000"/>
          </a:xfrm>
          <a:prstGeom prst="rect">
            <a:avLst/>
          </a:prstGeom>
          <a:noFill/>
          <a:ln>
            <a:noFill/>
          </a:ln>
        </p:spPr>
      </p:pic>
      <p:sp>
        <p:nvSpPr>
          <p:cNvPr id="1268" name="Google Shape;1268;p65"/>
          <p:cNvSpPr/>
          <p:nvPr/>
        </p:nvSpPr>
        <p:spPr>
          <a:xfrm>
            <a:off x="1339800" y="1486800"/>
            <a:ext cx="1581000" cy="799200"/>
          </a:xfrm>
          <a:prstGeom prst="rect">
            <a:avLst/>
          </a:prstGeom>
          <a:solidFill>
            <a:srgbClr val="FFF2CC"/>
          </a:solidFill>
          <a:ln cap="flat" cmpd="sng" w="19050">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PaintArtifact</a:t>
            </a:r>
            <a:endParaRPr>
              <a:latin typeface="Droid Sans"/>
              <a:ea typeface="Droid Sans"/>
              <a:cs typeface="Droid Sans"/>
              <a:sym typeface="Droid Sans"/>
            </a:endParaRPr>
          </a:p>
        </p:txBody>
      </p:sp>
      <p:sp>
        <p:nvSpPr>
          <p:cNvPr id="1269" name="Google Shape;1269;p65"/>
          <p:cNvSpPr/>
          <p:nvPr/>
        </p:nvSpPr>
        <p:spPr>
          <a:xfrm>
            <a:off x="1510825" y="1848588"/>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1270" name="Google Shape;1270;p65"/>
          <p:cNvSpPr/>
          <p:nvPr/>
        </p:nvSpPr>
        <p:spPr>
          <a:xfrm>
            <a:off x="2402125" y="1848588"/>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1271" name="Google Shape;1271;p65"/>
          <p:cNvSpPr/>
          <p:nvPr/>
        </p:nvSpPr>
        <p:spPr>
          <a:xfrm rot="10800000">
            <a:off x="5331056" y="2057400"/>
            <a:ext cx="457200" cy="762000"/>
          </a:xfrm>
          <a:prstGeom prst="down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5"/>
          <p:cNvSpPr txBox="1"/>
          <p:nvPr/>
        </p:nvSpPr>
        <p:spPr>
          <a:xfrm>
            <a:off x="4264256" y="2837832"/>
            <a:ext cx="762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descr="latest" id="1272" name="Google Shape;1272;p65"/>
          <p:cNvPicPr preferRelativeResize="0"/>
          <p:nvPr/>
        </p:nvPicPr>
        <p:blipFill>
          <a:blip r:embed="rId4">
            <a:alphaModFix/>
          </a:blip>
          <a:stretch>
            <a:fillRect/>
          </a:stretch>
        </p:blipFill>
        <p:spPr>
          <a:xfrm>
            <a:off x="634766" y="3352800"/>
            <a:ext cx="1041634" cy="685799"/>
          </a:xfrm>
          <a:prstGeom prst="rect">
            <a:avLst/>
          </a:prstGeom>
          <a:noFill/>
          <a:ln>
            <a:noFill/>
          </a:ln>
        </p:spPr>
      </p:pic>
      <p:sp>
        <p:nvSpPr>
          <p:cNvPr id="1273" name="Google Shape;1273;p65"/>
          <p:cNvSpPr txBox="1"/>
          <p:nvPr/>
        </p:nvSpPr>
        <p:spPr>
          <a:xfrm rot="-1353">
            <a:off x="653660" y="3447559"/>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274" name="Google Shape;1274;p65"/>
          <p:cNvCxnSpPr/>
          <p:nvPr/>
        </p:nvCxnSpPr>
        <p:spPr>
          <a:xfrm>
            <a:off x="806681" y="3352057"/>
            <a:ext cx="4219500" cy="600"/>
          </a:xfrm>
          <a:prstGeom prst="straightConnector1">
            <a:avLst/>
          </a:prstGeom>
          <a:noFill/>
          <a:ln cap="flat" cmpd="sng" w="28575">
            <a:solidFill>
              <a:srgbClr val="999999"/>
            </a:solidFill>
            <a:prstDash val="solid"/>
            <a:round/>
            <a:headEnd len="med" w="med" type="none"/>
            <a:tailEnd len="med" w="med" type="triangle"/>
          </a:ln>
        </p:spPr>
      </p:cxnSp>
      <p:cxnSp>
        <p:nvCxnSpPr>
          <p:cNvPr id="1275" name="Google Shape;1275;p65"/>
          <p:cNvCxnSpPr>
            <a:stCxn id="1276" idx="3"/>
            <a:endCxn id="1277" idx="1"/>
          </p:cNvCxnSpPr>
          <p:nvPr/>
        </p:nvCxnSpPr>
        <p:spPr>
          <a:xfrm>
            <a:off x="2816456" y="2990232"/>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278" name="Google Shape;1278;p65"/>
          <p:cNvCxnSpPr>
            <a:stCxn id="1277" idx="3"/>
            <a:endCxn id="1265" idx="1"/>
          </p:cNvCxnSpPr>
          <p:nvPr/>
        </p:nvCxnSpPr>
        <p:spPr>
          <a:xfrm>
            <a:off x="4035656" y="2990232"/>
            <a:ext cx="228600" cy="0"/>
          </a:xfrm>
          <a:prstGeom prst="straightConnector1">
            <a:avLst/>
          </a:prstGeom>
          <a:noFill/>
          <a:ln cap="flat" cmpd="sng" w="19050">
            <a:solidFill>
              <a:schemeClr val="dk2"/>
            </a:solidFill>
            <a:prstDash val="solid"/>
            <a:round/>
            <a:headEnd len="med" w="med" type="none"/>
            <a:tailEnd len="med" w="med" type="triangle"/>
          </a:ln>
        </p:spPr>
      </p:cxnSp>
      <p:sp>
        <p:nvSpPr>
          <p:cNvPr id="1266" name="Google Shape;1266;p65"/>
          <p:cNvSpPr txBox="1"/>
          <p:nvPr/>
        </p:nvSpPr>
        <p:spPr>
          <a:xfrm>
            <a:off x="5331056" y="2761632"/>
            <a:ext cx="1143000" cy="4572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composite</a:t>
            </a:r>
            <a:endParaRPr b="1">
              <a:solidFill>
                <a:srgbClr val="0000FF"/>
              </a:solidFill>
              <a:latin typeface="Droid Sans"/>
              <a:ea typeface="Droid Sans"/>
              <a:cs typeface="Droid Sans"/>
              <a:sym typeface="Droid Sans"/>
            </a:endParaRPr>
          </a:p>
        </p:txBody>
      </p:sp>
      <p:sp>
        <p:nvSpPr>
          <p:cNvPr id="1279" name="Google Shape;1279;p65"/>
          <p:cNvSpPr/>
          <p:nvPr/>
        </p:nvSpPr>
        <p:spPr>
          <a:xfrm>
            <a:off x="5452298" y="3029568"/>
            <a:ext cx="1402758" cy="475632"/>
          </a:xfrm>
          <a:prstGeom prst="irregularSeal2">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Droid Sans"/>
              <a:ea typeface="Droid Sans"/>
              <a:cs typeface="Droid Sans"/>
              <a:sym typeface="Droid Sans"/>
            </a:endParaRPr>
          </a:p>
        </p:txBody>
      </p:sp>
      <p:sp>
        <p:nvSpPr>
          <p:cNvPr id="1277" name="Google Shape;1277;p65"/>
          <p:cNvSpPr txBox="1"/>
          <p:nvPr/>
        </p:nvSpPr>
        <p:spPr>
          <a:xfrm>
            <a:off x="3045056" y="2837832"/>
            <a:ext cx="9906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280" name="Google Shape;1280;p65"/>
          <p:cNvSpPr txBox="1"/>
          <p:nvPr/>
        </p:nvSpPr>
        <p:spPr>
          <a:xfrm>
            <a:off x="987656" y="2837832"/>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276" name="Google Shape;1276;p65"/>
          <p:cNvSpPr txBox="1"/>
          <p:nvPr/>
        </p:nvSpPr>
        <p:spPr>
          <a:xfrm>
            <a:off x="1521056" y="2761632"/>
            <a:ext cx="1295400" cy="4572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compositing</a:t>
            </a:r>
            <a:endParaRPr b="1">
              <a:latin typeface="Droid Sans"/>
              <a:ea typeface="Droid Sans"/>
              <a:cs typeface="Droid Sans"/>
              <a:sym typeface="Droid Sans"/>
            </a:endParaRPr>
          </a:p>
          <a:p>
            <a:pPr indent="0" lvl="0" marL="0" rtl="0" algn="ctr">
              <a:spcBef>
                <a:spcPts val="0"/>
              </a:spcBef>
              <a:spcAft>
                <a:spcPts val="0"/>
              </a:spcAft>
              <a:buNone/>
            </a:pPr>
            <a:r>
              <a:rPr b="1" lang="en">
                <a:latin typeface="Droid Sans"/>
                <a:ea typeface="Droid Sans"/>
                <a:cs typeface="Droid Sans"/>
                <a:sym typeface="Droid Sans"/>
              </a:rPr>
              <a:t>update</a:t>
            </a:r>
            <a:endParaRPr b="1">
              <a:latin typeface="Droid Sans"/>
              <a:ea typeface="Droid Sans"/>
              <a:cs typeface="Droid Sans"/>
              <a:sym typeface="Droid Sans"/>
            </a:endParaRPr>
          </a:p>
        </p:txBody>
      </p:sp>
      <p:cxnSp>
        <p:nvCxnSpPr>
          <p:cNvPr id="1281" name="Google Shape;1281;p65"/>
          <p:cNvCxnSpPr>
            <a:stCxn id="1282" idx="3"/>
            <a:endCxn id="1276" idx="1"/>
          </p:cNvCxnSpPr>
          <p:nvPr/>
        </p:nvCxnSpPr>
        <p:spPr>
          <a:xfrm>
            <a:off x="1292456" y="2990232"/>
            <a:ext cx="228600" cy="0"/>
          </a:xfrm>
          <a:prstGeom prst="straightConnector1">
            <a:avLst/>
          </a:prstGeom>
          <a:noFill/>
          <a:ln cap="flat" cmpd="sng" w="19050">
            <a:solidFill>
              <a:schemeClr val="dk2"/>
            </a:solidFill>
            <a:prstDash val="solid"/>
            <a:round/>
            <a:headEnd len="med" w="med" type="none"/>
            <a:tailEnd len="med" w="med" type="triangle"/>
          </a:ln>
        </p:spPr>
      </p:cxnSp>
      <p:sp>
        <p:nvSpPr>
          <p:cNvPr id="1283" name="Google Shape;1283;p65"/>
          <p:cNvSpPr txBox="1"/>
          <p:nvPr/>
        </p:nvSpPr>
        <p:spPr>
          <a:xfrm>
            <a:off x="6121200" y="1828800"/>
            <a:ext cx="1117800" cy="2286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284" name="Google Shape;1284;p65"/>
          <p:cNvSpPr/>
          <p:nvPr/>
        </p:nvSpPr>
        <p:spPr>
          <a:xfrm>
            <a:off x="3197456" y="1676400"/>
            <a:ext cx="2495400" cy="418200"/>
          </a:xfrm>
          <a:prstGeom prst="rect">
            <a:avLst/>
          </a:prstGeom>
          <a:solidFill>
            <a:srgbClr val="D9EAD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PaintArtifactCompositor</a:t>
            </a:r>
            <a:endParaRPr b="1">
              <a:latin typeface="Consolas"/>
              <a:ea typeface="Consolas"/>
              <a:cs typeface="Consolas"/>
              <a:sym typeface="Consolas"/>
            </a:endParaRPr>
          </a:p>
        </p:txBody>
      </p:sp>
      <p:cxnSp>
        <p:nvCxnSpPr>
          <p:cNvPr id="1285" name="Google Shape;1285;p65"/>
          <p:cNvCxnSpPr>
            <a:stCxn id="1268" idx="3"/>
            <a:endCxn id="1284" idx="1"/>
          </p:cNvCxnSpPr>
          <p:nvPr/>
        </p:nvCxnSpPr>
        <p:spPr>
          <a:xfrm flipH="1" rot="10800000">
            <a:off x="2920800" y="1885500"/>
            <a:ext cx="276600" cy="900"/>
          </a:xfrm>
          <a:prstGeom prst="straightConnector1">
            <a:avLst/>
          </a:prstGeom>
          <a:noFill/>
          <a:ln cap="flat" cmpd="sng" w="19050">
            <a:solidFill>
              <a:schemeClr val="dk2"/>
            </a:solidFill>
            <a:prstDash val="solid"/>
            <a:round/>
            <a:headEnd len="med" w="med" type="none"/>
            <a:tailEnd len="med" w="med" type="triangle"/>
          </a:ln>
        </p:spPr>
      </p:cxnSp>
      <p:cxnSp>
        <p:nvCxnSpPr>
          <p:cNvPr id="1286" name="Google Shape;1286;p65"/>
          <p:cNvCxnSpPr>
            <a:stCxn id="1284" idx="3"/>
          </p:cNvCxnSpPr>
          <p:nvPr/>
        </p:nvCxnSpPr>
        <p:spPr>
          <a:xfrm>
            <a:off x="5692856" y="1885500"/>
            <a:ext cx="218700" cy="0"/>
          </a:xfrm>
          <a:prstGeom prst="straightConnector1">
            <a:avLst/>
          </a:prstGeom>
          <a:noFill/>
          <a:ln cap="flat" cmpd="sng" w="19050">
            <a:solidFill>
              <a:schemeClr val="dk2"/>
            </a:solidFill>
            <a:prstDash val="solid"/>
            <a:round/>
            <a:headEnd len="med" w="med" type="none"/>
            <a:tailEnd len="med" w="med" type="triangle"/>
          </a:ln>
        </p:spPr>
      </p:cxnSp>
      <p:sp>
        <p:nvSpPr>
          <p:cNvPr id="1287" name="Google Shape;1287;p65"/>
          <p:cNvSpPr/>
          <p:nvPr/>
        </p:nvSpPr>
        <p:spPr>
          <a:xfrm>
            <a:off x="1368656" y="2209800"/>
            <a:ext cx="1676400" cy="1676400"/>
          </a:xfrm>
          <a:prstGeom prst="mathMultiply">
            <a:avLst>
              <a:gd fmla="val 5113"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8" name="Google Shape;1288;p65"/>
          <p:cNvCxnSpPr>
            <a:stCxn id="1265" idx="0"/>
          </p:cNvCxnSpPr>
          <p:nvPr/>
        </p:nvCxnSpPr>
        <p:spPr>
          <a:xfrm flipH="1" rot="5400000">
            <a:off x="3469106" y="1661682"/>
            <a:ext cx="627900" cy="1724400"/>
          </a:xfrm>
          <a:prstGeom prst="curvedConnector2">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66"/>
          <p:cNvSpPr/>
          <p:nvPr/>
        </p:nvSpPr>
        <p:spPr>
          <a:xfrm>
            <a:off x="5181600" y="2209800"/>
            <a:ext cx="685800" cy="1447800"/>
          </a:xfrm>
          <a:prstGeom prst="down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4" name="Google Shape;1294;p66"/>
          <p:cNvCxnSpPr/>
          <p:nvPr/>
        </p:nvCxnSpPr>
        <p:spPr>
          <a:xfrm>
            <a:off x="7162800" y="1905000"/>
            <a:ext cx="609600" cy="0"/>
          </a:xfrm>
          <a:prstGeom prst="straightConnector1">
            <a:avLst/>
          </a:prstGeom>
          <a:noFill/>
          <a:ln cap="flat" cmpd="sng" w="28575">
            <a:solidFill>
              <a:srgbClr val="999999"/>
            </a:solidFill>
            <a:prstDash val="solid"/>
            <a:round/>
            <a:headEnd len="med" w="med" type="none"/>
            <a:tailEnd len="med" w="med" type="triangle"/>
          </a:ln>
        </p:spPr>
      </p:cxnSp>
      <p:sp>
        <p:nvSpPr>
          <p:cNvPr id="1295" name="Google Shape;1295;p66"/>
          <p:cNvSpPr/>
          <p:nvPr/>
        </p:nvSpPr>
        <p:spPr>
          <a:xfrm>
            <a:off x="4572000" y="1371600"/>
            <a:ext cx="2209800" cy="990600"/>
          </a:xfrm>
          <a:prstGeom prst="rect">
            <a:avLst/>
          </a:prstGeom>
          <a:solidFill>
            <a:srgbClr val="FFFFFF"/>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commit</a:t>
            </a:r>
            <a:endParaRPr b="1" sz="3600">
              <a:solidFill>
                <a:srgbClr val="434343"/>
              </a:solidFill>
              <a:latin typeface="Droid Sans"/>
              <a:ea typeface="Droid Sans"/>
              <a:cs typeface="Droid Sans"/>
              <a:sym typeface="Droid Sans"/>
            </a:endParaRPr>
          </a:p>
        </p:txBody>
      </p:sp>
      <p:pic>
        <p:nvPicPr>
          <p:cNvPr descr="latest" id="1298" name="Google Shape;1298;p66"/>
          <p:cNvPicPr preferRelativeResize="0"/>
          <p:nvPr/>
        </p:nvPicPr>
        <p:blipFill>
          <a:blip r:embed="rId3">
            <a:alphaModFix/>
          </a:blip>
          <a:stretch>
            <a:fillRect/>
          </a:stretch>
        </p:blipFill>
        <p:spPr>
          <a:xfrm>
            <a:off x="838200" y="1371600"/>
            <a:ext cx="1041634" cy="685799"/>
          </a:xfrm>
          <a:prstGeom prst="rect">
            <a:avLst/>
          </a:prstGeom>
          <a:noFill/>
          <a:ln>
            <a:noFill/>
          </a:ln>
        </p:spPr>
      </p:pic>
      <p:sp>
        <p:nvSpPr>
          <p:cNvPr id="1299" name="Google Shape;1299;p66"/>
          <p:cNvSpPr txBox="1"/>
          <p:nvPr/>
        </p:nvSpPr>
        <p:spPr>
          <a:xfrm rot="-1353">
            <a:off x="857094" y="1466359"/>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300" name="Google Shape;1300;p66"/>
          <p:cNvPicPr preferRelativeResize="0"/>
          <p:nvPr/>
        </p:nvPicPr>
        <p:blipFill>
          <a:blip r:embed="rId3">
            <a:alphaModFix/>
          </a:blip>
          <a:stretch>
            <a:fillRect/>
          </a:stretch>
        </p:blipFill>
        <p:spPr>
          <a:xfrm>
            <a:off x="928475" y="3630026"/>
            <a:ext cx="1041634" cy="685799"/>
          </a:xfrm>
          <a:prstGeom prst="rect">
            <a:avLst/>
          </a:prstGeom>
          <a:noFill/>
          <a:ln>
            <a:noFill/>
          </a:ln>
        </p:spPr>
      </p:pic>
      <p:sp>
        <p:nvSpPr>
          <p:cNvPr id="1301" name="Google Shape;1301;p66"/>
          <p:cNvSpPr txBox="1"/>
          <p:nvPr/>
        </p:nvSpPr>
        <p:spPr>
          <a:xfrm rot="-1643">
            <a:off x="1015525" y="3724847"/>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302" name="Google Shape;1302;p66"/>
          <p:cNvCxnSpPr/>
          <p:nvPr/>
        </p:nvCxnSpPr>
        <p:spPr>
          <a:xfrm>
            <a:off x="1905000" y="4191000"/>
            <a:ext cx="5810400" cy="0"/>
          </a:xfrm>
          <a:prstGeom prst="straightConnector1">
            <a:avLst/>
          </a:prstGeom>
          <a:noFill/>
          <a:ln cap="flat" cmpd="sng" w="28575">
            <a:solidFill>
              <a:srgbClr val="999999"/>
            </a:solidFill>
            <a:prstDash val="solid"/>
            <a:round/>
            <a:headEnd len="med" w="med" type="none"/>
            <a:tailEnd len="med" w="med" type="triangle"/>
          </a:ln>
        </p:spPr>
      </p:cxnSp>
      <p:sp>
        <p:nvSpPr>
          <p:cNvPr id="1303" name="Google Shape;1303;p66"/>
          <p:cNvSpPr txBox="1"/>
          <p:nvPr/>
        </p:nvSpPr>
        <p:spPr>
          <a:xfrm>
            <a:off x="3657600" y="3733800"/>
            <a:ext cx="3352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304" name="Google Shape;1304;p66"/>
          <p:cNvSpPr txBox="1"/>
          <p:nvPr/>
        </p:nvSpPr>
        <p:spPr>
          <a:xfrm>
            <a:off x="4724400" y="1524000"/>
            <a:ext cx="1066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305" name="Google Shape;1305;p66"/>
          <p:cNvSpPr txBox="1"/>
          <p:nvPr/>
        </p:nvSpPr>
        <p:spPr>
          <a:xfrm>
            <a:off x="2667000" y="1523999"/>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306" name="Google Shape;1306;p66"/>
          <p:cNvSpPr txBox="1"/>
          <p:nvPr/>
        </p:nvSpPr>
        <p:spPr>
          <a:xfrm>
            <a:off x="4724400" y="1905000"/>
            <a:ext cx="1066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307" name="Google Shape;1307;p66"/>
          <p:cNvSpPr/>
          <p:nvPr/>
        </p:nvSpPr>
        <p:spPr>
          <a:xfrm>
            <a:off x="4572000" y="3581400"/>
            <a:ext cx="2209800" cy="990600"/>
          </a:xfrm>
          <a:prstGeom prst="rect">
            <a:avLst/>
          </a:prstGeom>
          <a:solidFill>
            <a:srgbClr val="FFFFFF"/>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6"/>
          <p:cNvSpPr txBox="1"/>
          <p:nvPr/>
        </p:nvSpPr>
        <p:spPr>
          <a:xfrm>
            <a:off x="4724400" y="3733800"/>
            <a:ext cx="1066800" cy="304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309" name="Google Shape;1309;p66"/>
          <p:cNvSpPr txBox="1"/>
          <p:nvPr/>
        </p:nvSpPr>
        <p:spPr>
          <a:xfrm>
            <a:off x="4724400" y="4114800"/>
            <a:ext cx="1066800" cy="304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cxnSp>
        <p:nvCxnSpPr>
          <p:cNvPr id="1310" name="Google Shape;1310;p66"/>
          <p:cNvCxnSpPr/>
          <p:nvPr/>
        </p:nvCxnSpPr>
        <p:spPr>
          <a:xfrm>
            <a:off x="1828800" y="1905000"/>
            <a:ext cx="1676400" cy="0"/>
          </a:xfrm>
          <a:prstGeom prst="straightConnector1">
            <a:avLst/>
          </a:prstGeom>
          <a:noFill/>
          <a:ln cap="flat" cmpd="sng" w="28575">
            <a:solidFill>
              <a:srgbClr val="999999"/>
            </a:solidFill>
            <a:prstDash val="solid"/>
            <a:round/>
            <a:headEnd len="med" w="med" type="none"/>
            <a:tailEnd len="med" w="med" type="none"/>
          </a:ln>
        </p:spPr>
      </p:cxnSp>
      <p:cxnSp>
        <p:nvCxnSpPr>
          <p:cNvPr id="1311" name="Google Shape;1311;p66"/>
          <p:cNvCxnSpPr/>
          <p:nvPr/>
        </p:nvCxnSpPr>
        <p:spPr>
          <a:xfrm>
            <a:off x="3505200" y="1905000"/>
            <a:ext cx="152400" cy="1828800"/>
          </a:xfrm>
          <a:prstGeom prst="straightConnector1">
            <a:avLst/>
          </a:prstGeom>
          <a:noFill/>
          <a:ln cap="flat" cmpd="sng" w="19050">
            <a:solidFill>
              <a:srgbClr val="9900FF"/>
            </a:solidFill>
            <a:prstDash val="dash"/>
            <a:round/>
            <a:headEnd len="med" w="med" type="none"/>
            <a:tailEnd len="med" w="med" type="triangle"/>
          </a:ln>
        </p:spPr>
      </p:cxnSp>
      <p:sp>
        <p:nvSpPr>
          <p:cNvPr id="1312" name="Google Shape;1312;p66"/>
          <p:cNvSpPr txBox="1"/>
          <p:nvPr/>
        </p:nvSpPr>
        <p:spPr>
          <a:xfrm>
            <a:off x="3505200" y="1676400"/>
            <a:ext cx="10485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(blocked)</a:t>
            </a:r>
            <a:endParaRPr i="1">
              <a:latin typeface="Droid Serif"/>
              <a:ea typeface="Droid Serif"/>
              <a:cs typeface="Droid Serif"/>
              <a:sym typeface="Droid Serif"/>
            </a:endParaRPr>
          </a:p>
        </p:txBody>
      </p:sp>
      <p:sp>
        <p:nvSpPr>
          <p:cNvPr id="1313" name="Google Shape;1313;p66"/>
          <p:cNvSpPr txBox="1"/>
          <p:nvPr/>
        </p:nvSpPr>
        <p:spPr>
          <a:xfrm>
            <a:off x="2590800" y="2743200"/>
            <a:ext cx="990600" cy="60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9900FF"/>
                </a:solidFill>
                <a:latin typeface="Droid Serif"/>
                <a:ea typeface="Droid Serif"/>
                <a:cs typeface="Droid Serif"/>
                <a:sym typeface="Droid Serif"/>
              </a:rPr>
              <a:t>ready to</a:t>
            </a:r>
            <a:endParaRPr i="1">
              <a:solidFill>
                <a:srgbClr val="9900FF"/>
              </a:solidFill>
              <a:latin typeface="Droid Serif"/>
              <a:ea typeface="Droid Serif"/>
              <a:cs typeface="Droid Serif"/>
              <a:sym typeface="Droid Serif"/>
            </a:endParaRPr>
          </a:p>
          <a:p>
            <a:pPr indent="0" lvl="0" marL="0" rtl="0" algn="r">
              <a:spcBef>
                <a:spcPts val="0"/>
              </a:spcBef>
              <a:spcAft>
                <a:spcPts val="0"/>
              </a:spcAft>
              <a:buNone/>
            </a:pPr>
            <a:r>
              <a:rPr i="1" lang="en">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p:txBody>
      </p:sp>
      <p:cxnSp>
        <p:nvCxnSpPr>
          <p:cNvPr id="1314" name="Google Shape;1314;p66"/>
          <p:cNvCxnSpPr/>
          <p:nvPr/>
        </p:nvCxnSpPr>
        <p:spPr>
          <a:xfrm flipH="1" rot="10800000">
            <a:off x="7039700" y="1905000"/>
            <a:ext cx="141300" cy="1827900"/>
          </a:xfrm>
          <a:prstGeom prst="straightConnector1">
            <a:avLst/>
          </a:prstGeom>
          <a:noFill/>
          <a:ln cap="flat" cmpd="sng" w="19050">
            <a:solidFill>
              <a:srgbClr val="9900FF"/>
            </a:solidFill>
            <a:prstDash val="dash"/>
            <a:round/>
            <a:headEnd len="med" w="med" type="none"/>
            <a:tailEnd len="med" w="med" type="triangle"/>
          </a:ln>
        </p:spPr>
      </p:cxnSp>
      <p:sp>
        <p:nvSpPr>
          <p:cNvPr id="1315" name="Google Shape;1315;p66"/>
          <p:cNvSpPr txBox="1"/>
          <p:nvPr/>
        </p:nvSpPr>
        <p:spPr>
          <a:xfrm>
            <a:off x="7104900" y="2819400"/>
            <a:ext cx="11247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a:p>
            <a:pPr indent="0" lvl="0" marL="0" rtl="0" algn="l">
              <a:spcBef>
                <a:spcPts val="0"/>
              </a:spcBef>
              <a:spcAft>
                <a:spcPts val="0"/>
              </a:spcAft>
              <a:buNone/>
            </a:pPr>
            <a:r>
              <a:rPr i="1" lang="en">
                <a:solidFill>
                  <a:srgbClr val="9900FF"/>
                </a:solidFill>
                <a:latin typeface="Droid Serif"/>
                <a:ea typeface="Droid Serif"/>
                <a:cs typeface="Droid Serif"/>
                <a:sym typeface="Droid Serif"/>
              </a:rPr>
              <a:t>complete</a:t>
            </a:r>
            <a:endParaRPr i="1">
              <a:solidFill>
                <a:srgbClr val="9900FF"/>
              </a:solidFill>
              <a:latin typeface="Droid Serif"/>
              <a:ea typeface="Droid Serif"/>
              <a:cs typeface="Droid Serif"/>
              <a:sym typeface="Droid Serif"/>
            </a:endParaRPr>
          </a:p>
        </p:txBody>
      </p:sp>
      <p:sp>
        <p:nvSpPr>
          <p:cNvPr id="1316" name="Google Shape;1316;p66"/>
          <p:cNvSpPr txBox="1"/>
          <p:nvPr/>
        </p:nvSpPr>
        <p:spPr>
          <a:xfrm>
            <a:off x="1981200" y="1524000"/>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317" name="Google Shape;1317;p66"/>
          <p:cNvCxnSpPr>
            <a:stCxn id="1316" idx="3"/>
            <a:endCxn id="1305" idx="1"/>
          </p:cNvCxnSpPr>
          <p:nvPr/>
        </p:nvCxnSpPr>
        <p:spPr>
          <a:xfrm>
            <a:off x="2362200" y="1676400"/>
            <a:ext cx="304800" cy="0"/>
          </a:xfrm>
          <a:prstGeom prst="straightConnector1">
            <a:avLst/>
          </a:prstGeom>
          <a:noFill/>
          <a:ln cap="flat" cmpd="sng" w="19050">
            <a:solidFill>
              <a:schemeClr val="dk2"/>
            </a:solidFill>
            <a:prstDash val="solid"/>
            <a:round/>
            <a:headEnd len="med" w="med" type="none"/>
            <a:tailEnd len="med" w="med" type="triangle"/>
          </a:ln>
        </p:spPr>
      </p:cxnSp>
      <p:sp>
        <p:nvSpPr>
          <p:cNvPr id="1318" name="Google Shape;1318;p66"/>
          <p:cNvSpPr txBox="1"/>
          <p:nvPr/>
        </p:nvSpPr>
        <p:spPr>
          <a:xfrm>
            <a:off x="7333500" y="3733775"/>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319" name="Google Shape;1319;p66"/>
          <p:cNvCxnSpPr/>
          <p:nvPr/>
        </p:nvCxnSpPr>
        <p:spPr>
          <a:xfrm>
            <a:off x="7028700" y="3886175"/>
            <a:ext cx="304800" cy="0"/>
          </a:xfrm>
          <a:prstGeom prst="straightConnector1">
            <a:avLst/>
          </a:prstGeom>
          <a:noFill/>
          <a:ln cap="flat" cmpd="sng" w="19050">
            <a:solidFill>
              <a:schemeClr val="dk2"/>
            </a:solidFill>
            <a:prstDash val="solid"/>
            <a:round/>
            <a:headEnd len="med" w="med" type="none"/>
            <a:tailEnd len="med" w="med" type="triangle"/>
          </a:ln>
        </p:spPr>
      </p:cxnSp>
      <p:sp>
        <p:nvSpPr>
          <p:cNvPr id="1320" name="Google Shape;1320;p66"/>
          <p:cNvSpPr txBox="1"/>
          <p:nvPr/>
        </p:nvSpPr>
        <p:spPr>
          <a:xfrm>
            <a:off x="3657600" y="2514600"/>
            <a:ext cx="1676400" cy="60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B45F06"/>
                </a:solidFill>
                <a:latin typeface="Droid Serif"/>
                <a:ea typeface="Droid Serif"/>
                <a:cs typeface="Droid Serif"/>
                <a:sym typeface="Droid Serif"/>
              </a:rPr>
              <a:t>copy layers and properties</a:t>
            </a:r>
            <a:endParaRPr i="1">
              <a:solidFill>
                <a:srgbClr val="B45F06"/>
              </a:solidFill>
              <a:latin typeface="Droid Serif"/>
              <a:ea typeface="Droid Serif"/>
              <a:cs typeface="Droid Serif"/>
              <a:sym typeface="Droid Serif"/>
            </a:endParaRPr>
          </a:p>
        </p:txBody>
      </p:sp>
      <p:sp>
        <p:nvSpPr>
          <p:cNvPr id="1321" name="Google Shape;1321;p66"/>
          <p:cNvSpPr/>
          <p:nvPr/>
        </p:nvSpPr>
        <p:spPr>
          <a:xfrm>
            <a:off x="6089379" y="1524000"/>
            <a:ext cx="191400" cy="191400"/>
          </a:xfrm>
          <a:prstGeom prst="ellipse">
            <a:avLst/>
          </a:prstGeom>
          <a:solidFill>
            <a:srgbClr val="F9CB9C"/>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2" name="Google Shape;1322;p66"/>
          <p:cNvCxnSpPr>
            <a:stCxn id="1321" idx="4"/>
            <a:endCxn id="1323" idx="0"/>
          </p:cNvCxnSpPr>
          <p:nvPr/>
        </p:nvCxnSpPr>
        <p:spPr>
          <a:xfrm>
            <a:off x="6185079" y="1715400"/>
            <a:ext cx="6600" cy="303000"/>
          </a:xfrm>
          <a:prstGeom prst="straightConnector1">
            <a:avLst/>
          </a:prstGeom>
          <a:noFill/>
          <a:ln cap="flat" cmpd="sng" w="19050">
            <a:solidFill>
              <a:srgbClr val="FF9900"/>
            </a:solidFill>
            <a:prstDash val="solid"/>
            <a:round/>
            <a:headEnd len="med" w="med" type="triangle"/>
            <a:tailEnd len="med" w="med" type="none"/>
          </a:ln>
        </p:spPr>
      </p:cxnSp>
      <p:sp>
        <p:nvSpPr>
          <p:cNvPr id="1323" name="Google Shape;1323;p66"/>
          <p:cNvSpPr/>
          <p:nvPr/>
        </p:nvSpPr>
        <p:spPr>
          <a:xfrm>
            <a:off x="6096000" y="2018400"/>
            <a:ext cx="191400" cy="191400"/>
          </a:xfrm>
          <a:prstGeom prst="ellipse">
            <a:avLst/>
          </a:prstGeom>
          <a:solidFill>
            <a:srgbClr val="F9CB9C"/>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6"/>
          <p:cNvSpPr/>
          <p:nvPr/>
        </p:nvSpPr>
        <p:spPr>
          <a:xfrm>
            <a:off x="6438000" y="2018400"/>
            <a:ext cx="191400" cy="191400"/>
          </a:xfrm>
          <a:prstGeom prst="ellipse">
            <a:avLst/>
          </a:prstGeom>
          <a:solidFill>
            <a:srgbClr val="F9CB9C"/>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5" name="Google Shape;1325;p66"/>
          <p:cNvCxnSpPr>
            <a:stCxn id="1321" idx="5"/>
            <a:endCxn id="1324" idx="0"/>
          </p:cNvCxnSpPr>
          <p:nvPr/>
        </p:nvCxnSpPr>
        <p:spPr>
          <a:xfrm>
            <a:off x="6252750" y="1687370"/>
            <a:ext cx="281100" cy="330900"/>
          </a:xfrm>
          <a:prstGeom prst="straightConnector1">
            <a:avLst/>
          </a:prstGeom>
          <a:noFill/>
          <a:ln cap="flat" cmpd="sng" w="19050">
            <a:solidFill>
              <a:srgbClr val="FF9900"/>
            </a:solidFill>
            <a:prstDash val="solid"/>
            <a:round/>
            <a:headEnd len="med" w="med" type="triangle"/>
            <a:tailEnd len="med" w="med" type="none"/>
          </a:ln>
        </p:spPr>
      </p:cxnSp>
      <p:sp>
        <p:nvSpPr>
          <p:cNvPr id="1326" name="Google Shape;1326;p66"/>
          <p:cNvSpPr/>
          <p:nvPr/>
        </p:nvSpPr>
        <p:spPr>
          <a:xfrm>
            <a:off x="6096000" y="3733800"/>
            <a:ext cx="191400" cy="191400"/>
          </a:xfrm>
          <a:prstGeom prst="ellipse">
            <a:avLst/>
          </a:prstGeom>
          <a:solidFill>
            <a:srgbClr val="EA9999"/>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7" name="Google Shape;1327;p66"/>
          <p:cNvCxnSpPr>
            <a:stCxn id="1326" idx="4"/>
            <a:endCxn id="1328" idx="0"/>
          </p:cNvCxnSpPr>
          <p:nvPr/>
        </p:nvCxnSpPr>
        <p:spPr>
          <a:xfrm>
            <a:off x="6191700" y="3925200"/>
            <a:ext cx="6600" cy="303000"/>
          </a:xfrm>
          <a:prstGeom prst="straightConnector1">
            <a:avLst/>
          </a:prstGeom>
          <a:noFill/>
          <a:ln cap="flat" cmpd="sng" w="19050">
            <a:solidFill>
              <a:srgbClr val="980000"/>
            </a:solidFill>
            <a:prstDash val="solid"/>
            <a:round/>
            <a:headEnd len="med" w="med" type="triangle"/>
            <a:tailEnd len="med" w="med" type="none"/>
          </a:ln>
        </p:spPr>
      </p:cxnSp>
      <p:sp>
        <p:nvSpPr>
          <p:cNvPr id="1328" name="Google Shape;1328;p66"/>
          <p:cNvSpPr/>
          <p:nvPr/>
        </p:nvSpPr>
        <p:spPr>
          <a:xfrm>
            <a:off x="6102621" y="4228200"/>
            <a:ext cx="191400" cy="191400"/>
          </a:xfrm>
          <a:prstGeom prst="ellipse">
            <a:avLst/>
          </a:prstGeom>
          <a:solidFill>
            <a:srgbClr val="EA9999"/>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6"/>
          <p:cNvSpPr/>
          <p:nvPr/>
        </p:nvSpPr>
        <p:spPr>
          <a:xfrm>
            <a:off x="6444621" y="4228200"/>
            <a:ext cx="191400" cy="191400"/>
          </a:xfrm>
          <a:prstGeom prst="ellipse">
            <a:avLst/>
          </a:prstGeom>
          <a:solidFill>
            <a:srgbClr val="EA9999"/>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0" name="Google Shape;1330;p66"/>
          <p:cNvCxnSpPr>
            <a:stCxn id="1326" idx="5"/>
            <a:endCxn id="1329" idx="0"/>
          </p:cNvCxnSpPr>
          <p:nvPr/>
        </p:nvCxnSpPr>
        <p:spPr>
          <a:xfrm>
            <a:off x="6259370" y="3897170"/>
            <a:ext cx="281100" cy="330900"/>
          </a:xfrm>
          <a:prstGeom prst="straightConnector1">
            <a:avLst/>
          </a:prstGeom>
          <a:noFill/>
          <a:ln cap="flat" cmpd="sng" w="19050">
            <a:solidFill>
              <a:srgbClr val="980000"/>
            </a:solidFill>
            <a:prstDash val="solid"/>
            <a:round/>
            <a:headEnd len="med" w="med" type="triangl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6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tiling</a:t>
            </a:r>
            <a:endParaRPr b="1" sz="3600">
              <a:solidFill>
                <a:srgbClr val="434343"/>
              </a:solidFill>
              <a:latin typeface="Droid Sans"/>
              <a:ea typeface="Droid Sans"/>
              <a:cs typeface="Droid Sans"/>
              <a:sym typeface="Droid Sans"/>
            </a:endParaRPr>
          </a:p>
        </p:txBody>
      </p:sp>
      <p:pic>
        <p:nvPicPr>
          <p:cNvPr descr="Screen Shot 2017-10-16 at 8.02.07 PM.png" id="1337" name="Google Shape;1337;p67"/>
          <p:cNvPicPr preferRelativeResize="0"/>
          <p:nvPr/>
        </p:nvPicPr>
        <p:blipFill>
          <a:blip r:embed="rId3">
            <a:alphaModFix/>
          </a:blip>
          <a:stretch>
            <a:fillRect/>
          </a:stretch>
        </p:blipFill>
        <p:spPr>
          <a:xfrm>
            <a:off x="812125" y="1262952"/>
            <a:ext cx="1270722" cy="3385248"/>
          </a:xfrm>
          <a:prstGeom prst="rect">
            <a:avLst/>
          </a:prstGeom>
          <a:noFill/>
          <a:ln cap="flat" cmpd="sng" w="19050">
            <a:solidFill>
              <a:srgbClr val="FF9900"/>
            </a:solidFill>
            <a:prstDash val="solid"/>
            <a:round/>
            <a:headEnd len="sm" w="sm" type="none"/>
            <a:tailEnd len="sm" w="sm" type="none"/>
          </a:ln>
        </p:spPr>
      </p:pic>
      <p:sp>
        <p:nvSpPr>
          <p:cNvPr id="1338" name="Google Shape;1338;p67"/>
          <p:cNvSpPr/>
          <p:nvPr/>
        </p:nvSpPr>
        <p:spPr>
          <a:xfrm>
            <a:off x="838200" y="1284675"/>
            <a:ext cx="609600" cy="609600"/>
          </a:xfrm>
          <a:prstGeom prst="rect">
            <a:avLst/>
          </a:prstGeom>
          <a:noFill/>
          <a:ln cap="flat" cmpd="sng" w="28575">
            <a:solidFill>
              <a:srgbClr val="45818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5818E"/>
              </a:solidFill>
              <a:latin typeface="Droid Sans"/>
              <a:ea typeface="Droid Sans"/>
              <a:cs typeface="Droid Sans"/>
              <a:sym typeface="Droid Sans"/>
            </a:endParaRPr>
          </a:p>
        </p:txBody>
      </p:sp>
      <p:sp>
        <p:nvSpPr>
          <p:cNvPr id="1339" name="Google Shape;1339;p67"/>
          <p:cNvSpPr/>
          <p:nvPr/>
        </p:nvSpPr>
        <p:spPr>
          <a:xfrm>
            <a:off x="1447800" y="12846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7"/>
          <p:cNvSpPr/>
          <p:nvPr/>
        </p:nvSpPr>
        <p:spPr>
          <a:xfrm>
            <a:off x="838200" y="18942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7"/>
          <p:cNvSpPr/>
          <p:nvPr/>
        </p:nvSpPr>
        <p:spPr>
          <a:xfrm>
            <a:off x="1447800" y="18942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7"/>
          <p:cNvSpPr/>
          <p:nvPr/>
        </p:nvSpPr>
        <p:spPr>
          <a:xfrm>
            <a:off x="838200" y="25038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7"/>
          <p:cNvSpPr/>
          <p:nvPr/>
        </p:nvSpPr>
        <p:spPr>
          <a:xfrm>
            <a:off x="1447800" y="25038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7"/>
          <p:cNvSpPr/>
          <p:nvPr/>
        </p:nvSpPr>
        <p:spPr>
          <a:xfrm>
            <a:off x="838200" y="31134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7"/>
          <p:cNvSpPr/>
          <p:nvPr/>
        </p:nvSpPr>
        <p:spPr>
          <a:xfrm>
            <a:off x="1447800" y="31134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7"/>
          <p:cNvSpPr/>
          <p:nvPr/>
        </p:nvSpPr>
        <p:spPr>
          <a:xfrm>
            <a:off x="838200" y="37230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7"/>
          <p:cNvSpPr/>
          <p:nvPr/>
        </p:nvSpPr>
        <p:spPr>
          <a:xfrm>
            <a:off x="1447800" y="37230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7"/>
          <p:cNvSpPr/>
          <p:nvPr/>
        </p:nvSpPr>
        <p:spPr>
          <a:xfrm>
            <a:off x="838200" y="4332675"/>
            <a:ext cx="609600" cy="3048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7"/>
          <p:cNvSpPr/>
          <p:nvPr/>
        </p:nvSpPr>
        <p:spPr>
          <a:xfrm>
            <a:off x="1447800" y="4332675"/>
            <a:ext cx="609600" cy="3048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7-10-16 at 8.02.07 PM.png" id="1350" name="Google Shape;1350;p67"/>
          <p:cNvPicPr preferRelativeResize="0"/>
          <p:nvPr/>
        </p:nvPicPr>
        <p:blipFill rotWithShape="1">
          <a:blip r:embed="rId3">
            <a:alphaModFix/>
          </a:blip>
          <a:srcRect b="81992" l="0" r="47973" t="0"/>
          <a:stretch/>
        </p:blipFill>
        <p:spPr>
          <a:xfrm>
            <a:off x="7720877" y="1295399"/>
            <a:ext cx="661123" cy="609601"/>
          </a:xfrm>
          <a:prstGeom prst="rect">
            <a:avLst/>
          </a:prstGeom>
          <a:noFill/>
          <a:ln cap="flat" cmpd="sng" w="19050">
            <a:solidFill>
              <a:srgbClr val="76A5AF"/>
            </a:solidFill>
            <a:prstDash val="solid"/>
            <a:round/>
            <a:headEnd len="sm" w="sm" type="none"/>
            <a:tailEnd len="sm" w="sm" type="none"/>
          </a:ln>
        </p:spPr>
      </p:pic>
      <p:pic>
        <p:nvPicPr>
          <p:cNvPr descr="latest" id="1351" name="Google Shape;1351;p67"/>
          <p:cNvPicPr preferRelativeResize="0"/>
          <p:nvPr/>
        </p:nvPicPr>
        <p:blipFill>
          <a:blip r:embed="rId4">
            <a:alphaModFix/>
          </a:blip>
          <a:stretch>
            <a:fillRect/>
          </a:stretch>
        </p:blipFill>
        <p:spPr>
          <a:xfrm>
            <a:off x="2924000" y="1219201"/>
            <a:ext cx="1041634" cy="685799"/>
          </a:xfrm>
          <a:prstGeom prst="rect">
            <a:avLst/>
          </a:prstGeom>
          <a:noFill/>
          <a:ln>
            <a:noFill/>
          </a:ln>
        </p:spPr>
      </p:pic>
      <p:sp>
        <p:nvSpPr>
          <p:cNvPr id="1352" name="Google Shape;1352;p67"/>
          <p:cNvSpPr txBox="1"/>
          <p:nvPr/>
        </p:nvSpPr>
        <p:spPr>
          <a:xfrm rot="-1569">
            <a:off x="2981175" y="1314034"/>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53" name="Google Shape;1353;p67"/>
          <p:cNvSpPr txBox="1"/>
          <p:nvPr/>
        </p:nvSpPr>
        <p:spPr>
          <a:xfrm>
            <a:off x="4067000" y="13716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prepare tiles</a:t>
            </a:r>
            <a:endParaRPr b="1">
              <a:solidFill>
                <a:srgbClr val="0000FF"/>
              </a:solidFill>
              <a:latin typeface="Droid Sans"/>
              <a:ea typeface="Droid Sans"/>
              <a:cs typeface="Droid Sans"/>
              <a:sym typeface="Droid Sans"/>
            </a:endParaRPr>
          </a:p>
        </p:txBody>
      </p:sp>
      <p:sp>
        <p:nvSpPr>
          <p:cNvPr id="1354" name="Google Shape;1354;p67"/>
          <p:cNvSpPr/>
          <p:nvPr/>
        </p:nvSpPr>
        <p:spPr>
          <a:xfrm>
            <a:off x="762000" y="1589475"/>
            <a:ext cx="1371600" cy="1066800"/>
          </a:xfrm>
          <a:prstGeom prst="rect">
            <a:avLst/>
          </a:prstGeom>
          <a:solidFill>
            <a:srgbClr val="EAD1DC">
              <a:alpha val="36540"/>
            </a:srgbClr>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7"/>
          <p:cNvSpPr txBox="1"/>
          <p:nvPr/>
        </p:nvSpPr>
        <p:spPr>
          <a:xfrm rot="-5400000">
            <a:off x="3750" y="1888125"/>
            <a:ext cx="11454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FF00FF"/>
                </a:solidFill>
                <a:latin typeface="Droid Serif"/>
                <a:ea typeface="Droid Serif"/>
                <a:cs typeface="Droid Serif"/>
                <a:sym typeface="Droid Serif"/>
              </a:rPr>
              <a:t>viewport</a:t>
            </a:r>
            <a:endParaRPr b="1" i="1">
              <a:solidFill>
                <a:srgbClr val="FF00FF"/>
              </a:solidFill>
              <a:latin typeface="Droid Serif"/>
              <a:ea typeface="Droid Serif"/>
              <a:cs typeface="Droid Serif"/>
              <a:sym typeface="Droid Serif"/>
            </a:endParaRPr>
          </a:p>
        </p:txBody>
      </p:sp>
      <p:sp>
        <p:nvSpPr>
          <p:cNvPr id="1356" name="Google Shape;1356;p67"/>
          <p:cNvSpPr txBox="1"/>
          <p:nvPr/>
        </p:nvSpPr>
        <p:spPr>
          <a:xfrm>
            <a:off x="2061300" y="4256475"/>
            <a:ext cx="8343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FF9900"/>
                </a:solidFill>
                <a:latin typeface="Droid Serif"/>
                <a:ea typeface="Droid Serif"/>
                <a:cs typeface="Droid Serif"/>
                <a:sym typeface="Droid Serif"/>
              </a:rPr>
              <a:t>layer</a:t>
            </a:r>
            <a:endParaRPr b="1" i="1">
              <a:solidFill>
                <a:srgbClr val="FF9900"/>
              </a:solidFill>
              <a:latin typeface="Droid Serif"/>
              <a:ea typeface="Droid Serif"/>
              <a:cs typeface="Droid Serif"/>
              <a:sym typeface="Droid Serif"/>
            </a:endParaRPr>
          </a:p>
        </p:txBody>
      </p:sp>
      <p:sp>
        <p:nvSpPr>
          <p:cNvPr id="1357" name="Google Shape;1357;p67"/>
          <p:cNvSpPr txBox="1"/>
          <p:nvPr/>
        </p:nvSpPr>
        <p:spPr>
          <a:xfrm>
            <a:off x="2362200" y="1971300"/>
            <a:ext cx="7620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5818E"/>
                </a:solidFill>
                <a:latin typeface="Droid Serif"/>
                <a:ea typeface="Droid Serif"/>
                <a:cs typeface="Droid Serif"/>
                <a:sym typeface="Droid Serif"/>
              </a:rPr>
              <a:t>visible</a:t>
            </a:r>
            <a:endParaRPr i="1">
              <a:solidFill>
                <a:srgbClr val="45818E"/>
              </a:solidFill>
              <a:latin typeface="Droid Serif"/>
              <a:ea typeface="Droid Serif"/>
              <a:cs typeface="Droid Serif"/>
              <a:sym typeface="Droid Serif"/>
            </a:endParaRPr>
          </a:p>
          <a:p>
            <a:pPr indent="0" lvl="0" marL="0" rtl="0" algn="l">
              <a:spcBef>
                <a:spcPts val="0"/>
              </a:spcBef>
              <a:spcAft>
                <a:spcPts val="0"/>
              </a:spcAft>
              <a:buNone/>
            </a:pPr>
            <a:r>
              <a:rPr i="1" lang="en">
                <a:solidFill>
                  <a:srgbClr val="45818E"/>
                </a:solidFill>
                <a:latin typeface="Droid Serif"/>
                <a:ea typeface="Droid Serif"/>
                <a:cs typeface="Droid Serif"/>
                <a:sym typeface="Droid Serif"/>
              </a:rPr>
              <a:t>tiles</a:t>
            </a:r>
            <a:endParaRPr i="1">
              <a:solidFill>
                <a:srgbClr val="45818E"/>
              </a:solidFill>
              <a:latin typeface="Droid Serif"/>
              <a:ea typeface="Droid Serif"/>
              <a:cs typeface="Droid Serif"/>
              <a:sym typeface="Droid Serif"/>
            </a:endParaRPr>
          </a:p>
        </p:txBody>
      </p:sp>
      <p:sp>
        <p:nvSpPr>
          <p:cNvPr id="1358" name="Google Shape;1358;p67"/>
          <p:cNvSpPr txBox="1"/>
          <p:nvPr/>
        </p:nvSpPr>
        <p:spPr>
          <a:xfrm>
            <a:off x="3429000" y="4267200"/>
            <a:ext cx="47244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Layers are broken into </a:t>
            </a:r>
            <a:r>
              <a:rPr b="1" i="1" lang="en" sz="1800">
                <a:latin typeface="Droid Serif"/>
                <a:ea typeface="Droid Serif"/>
                <a:cs typeface="Droid Serif"/>
                <a:sym typeface="Droid Serif"/>
              </a:rPr>
              <a:t>tiles</a:t>
            </a:r>
            <a:r>
              <a:rPr i="1" lang="en" sz="1800">
                <a:latin typeface="Droid Serif"/>
                <a:ea typeface="Droid Serif"/>
                <a:cs typeface="Droid Serif"/>
                <a:sym typeface="Droid Serif"/>
              </a:rPr>
              <a:t> for raster.</a:t>
            </a:r>
            <a:endParaRPr i="1" sz="1800">
              <a:latin typeface="Droid Serif"/>
              <a:ea typeface="Droid Serif"/>
              <a:cs typeface="Droid Serif"/>
              <a:sym typeface="Droid Serif"/>
            </a:endParaRPr>
          </a:p>
        </p:txBody>
      </p:sp>
      <p:pic>
        <p:nvPicPr>
          <p:cNvPr descr="latest" id="1359" name="Google Shape;1359;p67"/>
          <p:cNvPicPr preferRelativeResize="0"/>
          <p:nvPr/>
        </p:nvPicPr>
        <p:blipFill>
          <a:blip r:embed="rId4">
            <a:alphaModFix/>
          </a:blip>
          <a:stretch>
            <a:fillRect/>
          </a:stretch>
        </p:blipFill>
        <p:spPr>
          <a:xfrm>
            <a:off x="4444766" y="2286001"/>
            <a:ext cx="1041634" cy="685799"/>
          </a:xfrm>
          <a:prstGeom prst="rect">
            <a:avLst/>
          </a:prstGeom>
          <a:noFill/>
          <a:ln>
            <a:noFill/>
          </a:ln>
        </p:spPr>
      </p:pic>
      <p:sp>
        <p:nvSpPr>
          <p:cNvPr id="1360" name="Google Shape;1360;p67"/>
          <p:cNvSpPr txBox="1"/>
          <p:nvPr/>
        </p:nvSpPr>
        <p:spPr>
          <a:xfrm rot="-1264">
            <a:off x="4343400" y="2380902"/>
            <a:ext cx="815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pic>
        <p:nvPicPr>
          <p:cNvPr descr="latest" id="1361" name="Google Shape;1361;p67"/>
          <p:cNvPicPr preferRelativeResize="0"/>
          <p:nvPr/>
        </p:nvPicPr>
        <p:blipFill>
          <a:blip r:embed="rId4">
            <a:alphaModFix/>
          </a:blip>
          <a:stretch>
            <a:fillRect/>
          </a:stretch>
        </p:blipFill>
        <p:spPr>
          <a:xfrm>
            <a:off x="4444766" y="2895600"/>
            <a:ext cx="1041634" cy="685799"/>
          </a:xfrm>
          <a:prstGeom prst="rect">
            <a:avLst/>
          </a:prstGeom>
          <a:noFill/>
          <a:ln>
            <a:noFill/>
          </a:ln>
        </p:spPr>
      </p:pic>
      <p:sp>
        <p:nvSpPr>
          <p:cNvPr id="1362" name="Google Shape;1362;p67"/>
          <p:cNvSpPr txBox="1"/>
          <p:nvPr/>
        </p:nvSpPr>
        <p:spPr>
          <a:xfrm rot="-1264">
            <a:off x="4343400" y="2990501"/>
            <a:ext cx="815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
        <p:nvSpPr>
          <p:cNvPr id="1363" name="Google Shape;1363;p67"/>
          <p:cNvSpPr txBox="1"/>
          <p:nvPr/>
        </p:nvSpPr>
        <p:spPr>
          <a:xfrm>
            <a:off x="5562600" y="24384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 task</a:t>
            </a:r>
            <a:endParaRPr b="1">
              <a:solidFill>
                <a:srgbClr val="0000FF"/>
              </a:solidFill>
              <a:latin typeface="Droid Sans"/>
              <a:ea typeface="Droid Sans"/>
              <a:cs typeface="Droid Sans"/>
              <a:sym typeface="Droid Sans"/>
            </a:endParaRPr>
          </a:p>
        </p:txBody>
      </p:sp>
      <p:cxnSp>
        <p:nvCxnSpPr>
          <p:cNvPr id="1364" name="Google Shape;1364;p67"/>
          <p:cNvCxnSpPr/>
          <p:nvPr/>
        </p:nvCxnSpPr>
        <p:spPr>
          <a:xfrm>
            <a:off x="5371675" y="1677550"/>
            <a:ext cx="208500" cy="756300"/>
          </a:xfrm>
          <a:prstGeom prst="straightConnector1">
            <a:avLst/>
          </a:prstGeom>
          <a:noFill/>
          <a:ln cap="flat" cmpd="sng" w="28575">
            <a:solidFill>
              <a:srgbClr val="6AA84F"/>
            </a:solidFill>
            <a:prstDash val="solid"/>
            <a:round/>
            <a:headEnd len="med" w="med" type="none"/>
            <a:tailEnd len="med" w="med" type="triangle"/>
          </a:ln>
        </p:spPr>
      </p:cxnSp>
      <p:cxnSp>
        <p:nvCxnSpPr>
          <p:cNvPr id="1365" name="Google Shape;1365;p67"/>
          <p:cNvCxnSpPr/>
          <p:nvPr/>
        </p:nvCxnSpPr>
        <p:spPr>
          <a:xfrm>
            <a:off x="3910200" y="1752600"/>
            <a:ext cx="1957200" cy="0"/>
          </a:xfrm>
          <a:prstGeom prst="straightConnector1">
            <a:avLst/>
          </a:prstGeom>
          <a:noFill/>
          <a:ln cap="flat" cmpd="sng" w="28575">
            <a:solidFill>
              <a:srgbClr val="999999"/>
            </a:solidFill>
            <a:prstDash val="solid"/>
            <a:round/>
            <a:headEnd len="med" w="med" type="none"/>
            <a:tailEnd len="med" w="med" type="triangle"/>
          </a:ln>
        </p:spPr>
      </p:cxnSp>
      <p:cxnSp>
        <p:nvCxnSpPr>
          <p:cNvPr id="1366" name="Google Shape;1366;p67"/>
          <p:cNvCxnSpPr/>
          <p:nvPr/>
        </p:nvCxnSpPr>
        <p:spPr>
          <a:xfrm>
            <a:off x="5410200" y="2819400"/>
            <a:ext cx="1524000" cy="0"/>
          </a:xfrm>
          <a:prstGeom prst="straightConnector1">
            <a:avLst/>
          </a:prstGeom>
          <a:noFill/>
          <a:ln cap="flat" cmpd="sng" w="28575">
            <a:solidFill>
              <a:srgbClr val="999999"/>
            </a:solidFill>
            <a:prstDash val="solid"/>
            <a:round/>
            <a:headEnd len="med" w="med" type="none"/>
            <a:tailEnd len="med" w="med" type="triangle"/>
          </a:ln>
        </p:spPr>
      </p:cxnSp>
      <p:cxnSp>
        <p:nvCxnSpPr>
          <p:cNvPr id="1367" name="Google Shape;1367;p67"/>
          <p:cNvCxnSpPr/>
          <p:nvPr/>
        </p:nvCxnSpPr>
        <p:spPr>
          <a:xfrm>
            <a:off x="5410200" y="3429000"/>
            <a:ext cx="1524000" cy="0"/>
          </a:xfrm>
          <a:prstGeom prst="straightConnector1">
            <a:avLst/>
          </a:prstGeom>
          <a:noFill/>
          <a:ln cap="flat" cmpd="sng" w="28575">
            <a:solidFill>
              <a:srgbClr val="999999"/>
            </a:solidFill>
            <a:prstDash val="solid"/>
            <a:round/>
            <a:headEnd len="med" w="med" type="none"/>
            <a:tailEnd len="med" w="med" type="triangle"/>
          </a:ln>
        </p:spPr>
      </p:cxnSp>
      <p:sp>
        <p:nvSpPr>
          <p:cNvPr id="1368" name="Google Shape;1368;p67"/>
          <p:cNvSpPr/>
          <p:nvPr/>
        </p:nvSpPr>
        <p:spPr>
          <a:xfrm>
            <a:off x="3733800" y="1981200"/>
            <a:ext cx="4267188" cy="2057400"/>
          </a:xfrm>
          <a:prstGeom prst="cloud">
            <a:avLst/>
          </a:prstGeom>
          <a:solidFill>
            <a:srgbClr val="14C3FF">
              <a:alpha val="12690"/>
            </a:srgbClr>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7"/>
          <p:cNvSpPr txBox="1"/>
          <p:nvPr/>
        </p:nvSpPr>
        <p:spPr>
          <a:xfrm>
            <a:off x="6069300" y="3733800"/>
            <a:ext cx="20841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CategorizedWorkerPool</a:t>
            </a:r>
            <a:endParaRPr>
              <a:solidFill>
                <a:srgbClr val="0000FF"/>
              </a:solidFill>
              <a:latin typeface="Droid Sans"/>
              <a:ea typeface="Droid Sans"/>
              <a:cs typeface="Droid Sans"/>
              <a:sym typeface="Droid Sans"/>
            </a:endParaRPr>
          </a:p>
        </p:txBody>
      </p:sp>
      <p:cxnSp>
        <p:nvCxnSpPr>
          <p:cNvPr id="1370" name="Google Shape;1370;p67"/>
          <p:cNvCxnSpPr/>
          <p:nvPr/>
        </p:nvCxnSpPr>
        <p:spPr>
          <a:xfrm flipH="1" rot="10800000">
            <a:off x="6705600" y="1905000"/>
            <a:ext cx="990600" cy="533400"/>
          </a:xfrm>
          <a:prstGeom prst="straightConnector1">
            <a:avLst/>
          </a:prstGeom>
          <a:noFill/>
          <a:ln cap="flat" cmpd="sng" w="28575">
            <a:solidFill>
              <a:srgbClr val="6AA84F"/>
            </a:solidFill>
            <a:prstDash val="solid"/>
            <a:round/>
            <a:headEnd len="med" w="med" type="none"/>
            <a:tailEnd len="med" w="med" type="triangle"/>
          </a:ln>
        </p:spPr>
      </p:cxnSp>
      <p:sp>
        <p:nvSpPr>
          <p:cNvPr id="1371" name="Google Shape;1371;p67"/>
          <p:cNvSpPr txBox="1"/>
          <p:nvPr/>
        </p:nvSpPr>
        <p:spPr>
          <a:xfrm>
            <a:off x="6477000" y="1285500"/>
            <a:ext cx="12192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45818E"/>
                </a:solidFill>
                <a:latin typeface="Droid Serif"/>
                <a:ea typeface="Droid Serif"/>
                <a:cs typeface="Droid Serif"/>
                <a:sym typeface="Droid Serif"/>
              </a:rPr>
              <a:t>rastered</a:t>
            </a:r>
            <a:endParaRPr i="1">
              <a:solidFill>
                <a:srgbClr val="45818E"/>
              </a:solidFill>
              <a:latin typeface="Droid Serif"/>
              <a:ea typeface="Droid Serif"/>
              <a:cs typeface="Droid Serif"/>
              <a:sym typeface="Droid Serif"/>
            </a:endParaRPr>
          </a:p>
          <a:p>
            <a:pPr indent="0" lvl="0" marL="0" rtl="0" algn="r">
              <a:spcBef>
                <a:spcPts val="0"/>
              </a:spcBef>
              <a:spcAft>
                <a:spcPts val="0"/>
              </a:spcAft>
              <a:buNone/>
            </a:pPr>
            <a:r>
              <a:rPr i="1" lang="en">
                <a:solidFill>
                  <a:srgbClr val="45818E"/>
                </a:solidFill>
                <a:latin typeface="Droid Serif"/>
                <a:ea typeface="Droid Serif"/>
                <a:cs typeface="Droid Serif"/>
                <a:sym typeface="Droid Serif"/>
              </a:rPr>
              <a:t>tile</a:t>
            </a:r>
            <a:endParaRPr i="1">
              <a:solidFill>
                <a:srgbClr val="45818E"/>
              </a:solidFill>
              <a:latin typeface="Droid Serif"/>
              <a:ea typeface="Droid Serif"/>
              <a:cs typeface="Droid Serif"/>
              <a:sym typeface="Droid Serif"/>
            </a:endParaRPr>
          </a:p>
        </p:txBody>
      </p:sp>
      <p:sp>
        <p:nvSpPr>
          <p:cNvPr id="1372" name="Google Shape;1372;p67"/>
          <p:cNvSpPr/>
          <p:nvPr/>
        </p:nvSpPr>
        <p:spPr>
          <a:xfrm>
            <a:off x="2209800" y="1219200"/>
            <a:ext cx="152400" cy="1905000"/>
          </a:xfrm>
          <a:prstGeom prst="rightBrace">
            <a:avLst>
              <a:gd fmla="val 8333" name="adj1"/>
              <a:gd fmla="val 50000" name="adj2"/>
            </a:avLst>
          </a:prstGeom>
          <a:noFill/>
          <a:ln cap="flat" cmpd="sng" w="2857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68"/>
          <p:cNvSpPr/>
          <p:nvPr/>
        </p:nvSpPr>
        <p:spPr>
          <a:xfrm>
            <a:off x="7162800" y="2438400"/>
            <a:ext cx="609600" cy="685800"/>
          </a:xfrm>
          <a:prstGeom prst="rightArrow">
            <a:avLst>
              <a:gd fmla="val 50000" name="adj1"/>
              <a:gd fmla="val 50000" name="adj2"/>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8"/>
          <p:cNvSpPr/>
          <p:nvPr/>
        </p:nvSpPr>
        <p:spPr>
          <a:xfrm>
            <a:off x="3657600" y="2743200"/>
            <a:ext cx="1371600" cy="1524000"/>
          </a:xfrm>
          <a:prstGeom prst="rect">
            <a:avLst/>
          </a:prstGeom>
          <a:solidFill>
            <a:srgbClr val="EFEFEF"/>
          </a:solidFill>
          <a:ln cap="flat" cmpd="sng" w="19050">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GPU memory</a:t>
            </a:r>
            <a:endParaRPr i="1">
              <a:latin typeface="Droid Serif"/>
              <a:ea typeface="Droid Serif"/>
              <a:cs typeface="Droid Serif"/>
              <a:sym typeface="Droid Serif"/>
            </a:endParaRPr>
          </a:p>
        </p:txBody>
      </p:sp>
      <p:sp>
        <p:nvSpPr>
          <p:cNvPr id="1379" name="Google Shape;1379;p68"/>
          <p:cNvSpPr txBox="1"/>
          <p:nvPr/>
        </p:nvSpPr>
        <p:spPr>
          <a:xfrm>
            <a:off x="5486400" y="1752600"/>
            <a:ext cx="1752600" cy="17526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380" name="Google Shape;1380;p68"/>
          <p:cNvSpPr txBox="1"/>
          <p:nvPr/>
        </p:nvSpPr>
        <p:spPr>
          <a:xfrm>
            <a:off x="5715000" y="21336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81" name="Google Shape;1381;p68"/>
          <p:cNvSpPr txBox="1"/>
          <p:nvPr/>
        </p:nvSpPr>
        <p:spPr>
          <a:xfrm>
            <a:off x="5791200" y="22098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DrawQuaDrawQuad</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d</a:t>
            </a:r>
            <a:endParaRPr>
              <a:solidFill>
                <a:srgbClr val="0000FF"/>
              </a:solidFill>
              <a:latin typeface="Consolas"/>
              <a:ea typeface="Consolas"/>
              <a:cs typeface="Consolas"/>
              <a:sym typeface="Consolas"/>
            </a:endParaRPr>
          </a:p>
        </p:txBody>
      </p:sp>
      <p:sp>
        <p:nvSpPr>
          <p:cNvPr id="1382" name="Google Shape;1382;p6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draw (layers)</a:t>
            </a:r>
            <a:endParaRPr b="1" sz="3600">
              <a:solidFill>
                <a:srgbClr val="434343"/>
              </a:solidFill>
              <a:latin typeface="Droid Sans"/>
              <a:ea typeface="Droid Sans"/>
              <a:cs typeface="Droid Sans"/>
              <a:sym typeface="Droid Sans"/>
            </a:endParaRPr>
          </a:p>
        </p:txBody>
      </p:sp>
      <p:sp>
        <p:nvSpPr>
          <p:cNvPr id="1384" name="Google Shape;1384;p68"/>
          <p:cNvSpPr txBox="1"/>
          <p:nvPr/>
        </p:nvSpPr>
        <p:spPr>
          <a:xfrm>
            <a:off x="5257800" y="1143000"/>
            <a:ext cx="34290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Tiles are "drawn" as </a:t>
            </a:r>
            <a:r>
              <a:rPr b="1" i="1" lang="en" sz="1800">
                <a:latin typeface="Droid Serif"/>
                <a:ea typeface="Droid Serif"/>
                <a:cs typeface="Droid Serif"/>
                <a:sym typeface="Droid Serif"/>
              </a:rPr>
              <a:t>quads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pic>
        <p:nvPicPr>
          <p:cNvPr descr="latest" id="1385" name="Google Shape;1385;p68"/>
          <p:cNvPicPr preferRelativeResize="0"/>
          <p:nvPr/>
        </p:nvPicPr>
        <p:blipFill>
          <a:blip r:embed="rId3">
            <a:alphaModFix/>
          </a:blip>
          <a:stretch>
            <a:fillRect/>
          </a:stretch>
        </p:blipFill>
        <p:spPr>
          <a:xfrm>
            <a:off x="457200" y="1295400"/>
            <a:ext cx="1041634" cy="685799"/>
          </a:xfrm>
          <a:prstGeom prst="rect">
            <a:avLst/>
          </a:prstGeom>
          <a:noFill/>
          <a:ln>
            <a:noFill/>
          </a:ln>
        </p:spPr>
      </p:pic>
      <p:sp>
        <p:nvSpPr>
          <p:cNvPr id="1386" name="Google Shape;1386;p68"/>
          <p:cNvSpPr txBox="1"/>
          <p:nvPr/>
        </p:nvSpPr>
        <p:spPr>
          <a:xfrm rot="-1569">
            <a:off x="514375" y="1390233"/>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87" name="Google Shape;1387;p68"/>
          <p:cNvSpPr txBox="1"/>
          <p:nvPr/>
        </p:nvSpPr>
        <p:spPr>
          <a:xfrm>
            <a:off x="3352800" y="13716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cxnSp>
        <p:nvCxnSpPr>
          <p:cNvPr id="1388" name="Google Shape;1388;p68"/>
          <p:cNvCxnSpPr/>
          <p:nvPr/>
        </p:nvCxnSpPr>
        <p:spPr>
          <a:xfrm>
            <a:off x="1443400" y="1828799"/>
            <a:ext cx="2976300" cy="0"/>
          </a:xfrm>
          <a:prstGeom prst="straightConnector1">
            <a:avLst/>
          </a:prstGeom>
          <a:noFill/>
          <a:ln cap="flat" cmpd="sng" w="28575">
            <a:solidFill>
              <a:srgbClr val="999999"/>
            </a:solidFill>
            <a:prstDash val="solid"/>
            <a:round/>
            <a:headEnd len="med" w="med" type="none"/>
            <a:tailEnd len="med" w="med" type="triangle"/>
          </a:ln>
        </p:spPr>
      </p:cxnSp>
      <p:sp>
        <p:nvSpPr>
          <p:cNvPr id="1389" name="Google Shape;1389;p68"/>
          <p:cNvSpPr txBox="1"/>
          <p:nvPr/>
        </p:nvSpPr>
        <p:spPr>
          <a:xfrm>
            <a:off x="762000" y="2743200"/>
            <a:ext cx="2362200" cy="9873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Tile</a:t>
            </a:r>
            <a:endParaRPr>
              <a:solidFill>
                <a:srgbClr val="0000FF"/>
              </a:solidFill>
              <a:latin typeface="Consolas"/>
              <a:ea typeface="Consolas"/>
              <a:cs typeface="Consolas"/>
              <a:sym typeface="Consolas"/>
            </a:endParaRPr>
          </a:p>
        </p:txBody>
      </p:sp>
      <p:sp>
        <p:nvSpPr>
          <p:cNvPr id="1390" name="Google Shape;1390;p68"/>
          <p:cNvSpPr/>
          <p:nvPr/>
        </p:nvSpPr>
        <p:spPr>
          <a:xfrm>
            <a:off x="1371600" y="2895600"/>
            <a:ext cx="1600200" cy="6858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TileDrawInfo</a:t>
            </a:r>
            <a:endParaRPr b="1">
              <a:latin typeface="Consolas"/>
              <a:ea typeface="Consolas"/>
              <a:cs typeface="Consolas"/>
              <a:sym typeface="Consolas"/>
            </a:endParaRPr>
          </a:p>
        </p:txBody>
      </p:sp>
      <p:pic>
        <p:nvPicPr>
          <p:cNvPr descr="flat,800x800,075,t.jpg" id="1391" name="Google Shape;1391;p68"/>
          <p:cNvPicPr preferRelativeResize="0"/>
          <p:nvPr/>
        </p:nvPicPr>
        <p:blipFill>
          <a:blip r:embed="rId4">
            <a:alphaModFix/>
          </a:blip>
          <a:stretch>
            <a:fillRect/>
          </a:stretch>
        </p:blipFill>
        <p:spPr>
          <a:xfrm>
            <a:off x="3942288" y="3180288"/>
            <a:ext cx="934512" cy="934512"/>
          </a:xfrm>
          <a:prstGeom prst="rect">
            <a:avLst/>
          </a:prstGeom>
          <a:noFill/>
          <a:ln cap="flat" cmpd="sng" w="9525">
            <a:solidFill>
              <a:srgbClr val="000000"/>
            </a:solidFill>
            <a:prstDash val="solid"/>
            <a:round/>
            <a:headEnd len="sm" w="sm" type="none"/>
            <a:tailEnd len="sm" w="sm" type="none"/>
          </a:ln>
        </p:spPr>
      </p:pic>
      <p:sp>
        <p:nvSpPr>
          <p:cNvPr id="1392" name="Google Shape;1392;p68"/>
          <p:cNvSpPr txBox="1"/>
          <p:nvPr/>
        </p:nvSpPr>
        <p:spPr>
          <a:xfrm>
            <a:off x="2209800" y="4073000"/>
            <a:ext cx="12954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raster output</a:t>
            </a:r>
            <a:endParaRPr i="1">
              <a:latin typeface="Droid Serif"/>
              <a:ea typeface="Droid Serif"/>
              <a:cs typeface="Droid Serif"/>
              <a:sym typeface="Droid Serif"/>
            </a:endParaRPr>
          </a:p>
        </p:txBody>
      </p:sp>
      <p:sp>
        <p:nvSpPr>
          <p:cNvPr id="1393" name="Google Shape;1393;p68"/>
          <p:cNvSpPr txBox="1"/>
          <p:nvPr/>
        </p:nvSpPr>
        <p:spPr>
          <a:xfrm>
            <a:off x="1371600" y="2133600"/>
            <a:ext cx="3048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PictureLayerImpl::</a:t>
            </a:r>
            <a:r>
              <a:rPr b="1" lang="en">
                <a:latin typeface="Consolas"/>
                <a:ea typeface="Consolas"/>
                <a:cs typeface="Consolas"/>
                <a:sym typeface="Consolas"/>
              </a:rPr>
              <a:t>AppendQuads</a:t>
            </a:r>
            <a:endParaRPr b="1">
              <a:solidFill>
                <a:srgbClr val="0000FF"/>
              </a:solidFill>
              <a:latin typeface="Consolas"/>
              <a:ea typeface="Consolas"/>
              <a:cs typeface="Consolas"/>
              <a:sym typeface="Consolas"/>
            </a:endParaRPr>
          </a:p>
        </p:txBody>
      </p:sp>
      <p:sp>
        <p:nvSpPr>
          <p:cNvPr id="1394" name="Google Shape;1394;p68"/>
          <p:cNvSpPr txBox="1"/>
          <p:nvPr/>
        </p:nvSpPr>
        <p:spPr>
          <a:xfrm>
            <a:off x="1219200" y="1371600"/>
            <a:ext cx="18288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(raster complete)</a:t>
            </a:r>
            <a:endParaRPr i="1">
              <a:latin typeface="Droid Serif"/>
              <a:ea typeface="Droid Serif"/>
              <a:cs typeface="Droid Serif"/>
              <a:sym typeface="Droid Serif"/>
            </a:endParaRPr>
          </a:p>
        </p:txBody>
      </p:sp>
      <p:cxnSp>
        <p:nvCxnSpPr>
          <p:cNvPr id="1395" name="Google Shape;1395;p68"/>
          <p:cNvCxnSpPr>
            <a:stCxn id="1394" idx="3"/>
            <a:endCxn id="1387" idx="1"/>
          </p:cNvCxnSpPr>
          <p:nvPr/>
        </p:nvCxnSpPr>
        <p:spPr>
          <a:xfrm flipH="1" rot="10800000">
            <a:off x="3048000" y="1562250"/>
            <a:ext cx="304800" cy="4800"/>
          </a:xfrm>
          <a:prstGeom prst="straightConnector1">
            <a:avLst/>
          </a:prstGeom>
          <a:noFill/>
          <a:ln cap="flat" cmpd="sng" w="19050">
            <a:solidFill>
              <a:schemeClr val="dk2"/>
            </a:solidFill>
            <a:prstDash val="solid"/>
            <a:round/>
            <a:headEnd len="med" w="med" type="none"/>
            <a:tailEnd len="med" w="med" type="triangle"/>
          </a:ln>
        </p:spPr>
      </p:cxnSp>
      <p:sp>
        <p:nvSpPr>
          <p:cNvPr id="1396" name="Google Shape;1396;p68"/>
          <p:cNvSpPr txBox="1"/>
          <p:nvPr/>
        </p:nvSpPr>
        <p:spPr>
          <a:xfrm>
            <a:off x="5867400" y="22860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97" name="Google Shape;1397;p68"/>
          <p:cNvSpPr txBox="1"/>
          <p:nvPr/>
        </p:nvSpPr>
        <p:spPr>
          <a:xfrm>
            <a:off x="6096000" y="2667000"/>
            <a:ext cx="8382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rect = …</a:t>
            </a:r>
            <a:endParaRPr b="1" sz="1200">
              <a:latin typeface="Droid Sans"/>
              <a:ea typeface="Droid Sans"/>
              <a:cs typeface="Droid Sans"/>
              <a:sym typeface="Droid Sans"/>
            </a:endParaRPr>
          </a:p>
        </p:txBody>
      </p:sp>
      <p:cxnSp>
        <p:nvCxnSpPr>
          <p:cNvPr id="1398" name="Google Shape;1398;p68"/>
          <p:cNvCxnSpPr/>
          <p:nvPr/>
        </p:nvCxnSpPr>
        <p:spPr>
          <a:xfrm>
            <a:off x="3505200" y="1752600"/>
            <a:ext cx="0" cy="381000"/>
          </a:xfrm>
          <a:prstGeom prst="straightConnector1">
            <a:avLst/>
          </a:prstGeom>
          <a:noFill/>
          <a:ln cap="flat" cmpd="sng" w="19050">
            <a:solidFill>
              <a:schemeClr val="dk2"/>
            </a:solidFill>
            <a:prstDash val="solid"/>
            <a:round/>
            <a:headEnd len="med" w="med" type="none"/>
            <a:tailEnd len="med" w="med" type="triangle"/>
          </a:ln>
        </p:spPr>
      </p:cxnSp>
      <p:cxnSp>
        <p:nvCxnSpPr>
          <p:cNvPr id="1399" name="Google Shape;1399;p68"/>
          <p:cNvCxnSpPr>
            <a:stCxn id="1392" idx="3"/>
          </p:cNvCxnSpPr>
          <p:nvPr/>
        </p:nvCxnSpPr>
        <p:spPr>
          <a:xfrm flipH="1" rot="10800000">
            <a:off x="3505200" y="3980450"/>
            <a:ext cx="609600" cy="288000"/>
          </a:xfrm>
          <a:prstGeom prst="straightConnector1">
            <a:avLst/>
          </a:prstGeom>
          <a:noFill/>
          <a:ln cap="flat" cmpd="sng" w="19050">
            <a:solidFill>
              <a:schemeClr val="dk2"/>
            </a:solidFill>
            <a:prstDash val="solid"/>
            <a:round/>
            <a:headEnd len="med" w="med" type="none"/>
            <a:tailEnd len="med" w="med" type="triangle"/>
          </a:ln>
        </p:spPr>
      </p:cxnSp>
      <p:cxnSp>
        <p:nvCxnSpPr>
          <p:cNvPr id="1400" name="Google Shape;1400;p68"/>
          <p:cNvCxnSpPr>
            <a:stCxn id="1401" idx="3"/>
            <a:endCxn id="1391" idx="1"/>
          </p:cNvCxnSpPr>
          <p:nvPr/>
        </p:nvCxnSpPr>
        <p:spPr>
          <a:xfrm>
            <a:off x="2540425" y="3405750"/>
            <a:ext cx="1401900" cy="241800"/>
          </a:xfrm>
          <a:prstGeom prst="curvedConnector3">
            <a:avLst>
              <a:gd fmla="val 49999" name="adj1"/>
            </a:avLst>
          </a:prstGeom>
          <a:noFill/>
          <a:ln cap="flat" cmpd="sng" w="28575">
            <a:solidFill>
              <a:srgbClr val="0000FF"/>
            </a:solidFill>
            <a:prstDash val="dash"/>
            <a:round/>
            <a:headEnd len="med" w="med" type="oval"/>
            <a:tailEnd len="med" w="med" type="triangle"/>
          </a:ln>
        </p:spPr>
      </p:cxnSp>
      <p:cxnSp>
        <p:nvCxnSpPr>
          <p:cNvPr id="1402" name="Google Shape;1402;p68"/>
          <p:cNvCxnSpPr>
            <a:endCxn id="1391" idx="3"/>
          </p:cNvCxnSpPr>
          <p:nvPr/>
        </p:nvCxnSpPr>
        <p:spPr>
          <a:xfrm flipH="1">
            <a:off x="4876800" y="3163944"/>
            <a:ext cx="1642200" cy="483600"/>
          </a:xfrm>
          <a:prstGeom prst="curvedConnector3">
            <a:avLst>
              <a:gd fmla="val 50000" name="adj1"/>
            </a:avLst>
          </a:prstGeom>
          <a:noFill/>
          <a:ln cap="flat" cmpd="sng" w="28575">
            <a:solidFill>
              <a:srgbClr val="0000FF"/>
            </a:solidFill>
            <a:prstDash val="dash"/>
            <a:round/>
            <a:headEnd len="med" w="med" type="oval"/>
            <a:tailEnd len="med" w="med" type="triangle"/>
          </a:ln>
        </p:spPr>
      </p:cxnSp>
      <p:cxnSp>
        <p:nvCxnSpPr>
          <p:cNvPr id="1403" name="Google Shape;1403;p68"/>
          <p:cNvCxnSpPr>
            <a:stCxn id="1393" idx="3"/>
          </p:cNvCxnSpPr>
          <p:nvPr/>
        </p:nvCxnSpPr>
        <p:spPr>
          <a:xfrm>
            <a:off x="4419600" y="2324100"/>
            <a:ext cx="1447800" cy="0"/>
          </a:xfrm>
          <a:prstGeom prst="straightConnector1">
            <a:avLst/>
          </a:prstGeom>
          <a:noFill/>
          <a:ln cap="flat" cmpd="sng" w="19050">
            <a:solidFill>
              <a:schemeClr val="dk2"/>
            </a:solidFill>
            <a:prstDash val="solid"/>
            <a:round/>
            <a:headEnd len="med" w="med" type="none"/>
            <a:tailEnd len="med" w="med" type="triangle"/>
          </a:ln>
        </p:spPr>
      </p:cxnSp>
      <p:cxnSp>
        <p:nvCxnSpPr>
          <p:cNvPr id="1404" name="Google Shape;1404;p68"/>
          <p:cNvCxnSpPr>
            <a:endCxn id="1393" idx="1"/>
          </p:cNvCxnSpPr>
          <p:nvPr/>
        </p:nvCxnSpPr>
        <p:spPr>
          <a:xfrm rot="-5400000">
            <a:off x="1049850" y="2378250"/>
            <a:ext cx="375900" cy="267600"/>
          </a:xfrm>
          <a:prstGeom prst="curvedConnector2">
            <a:avLst/>
          </a:prstGeom>
          <a:noFill/>
          <a:ln cap="flat" cmpd="sng" w="19050">
            <a:solidFill>
              <a:schemeClr val="dk2"/>
            </a:solidFill>
            <a:prstDash val="solid"/>
            <a:round/>
            <a:headEnd len="med" w="med" type="none"/>
            <a:tailEnd len="med" w="med" type="triangle"/>
          </a:ln>
        </p:spPr>
      </p:cxnSp>
      <p:sp>
        <p:nvSpPr>
          <p:cNvPr id="1405" name="Google Shape;1405;p68"/>
          <p:cNvSpPr txBox="1"/>
          <p:nvPr/>
        </p:nvSpPr>
        <p:spPr>
          <a:xfrm>
            <a:off x="7848600" y="2438400"/>
            <a:ext cx="9906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GPU</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process</a:t>
            </a:r>
            <a:endParaRPr i="1">
              <a:latin typeface="Droid Serif"/>
              <a:ea typeface="Droid Serif"/>
              <a:cs typeface="Droid Serif"/>
              <a:sym typeface="Droid Serif"/>
            </a:endParaRPr>
          </a:p>
        </p:txBody>
      </p:sp>
      <p:sp>
        <p:nvSpPr>
          <p:cNvPr id="1406" name="Google Shape;1406;p68"/>
          <p:cNvSpPr txBox="1"/>
          <p:nvPr/>
        </p:nvSpPr>
        <p:spPr>
          <a:xfrm>
            <a:off x="5791200" y="4038600"/>
            <a:ext cx="2895600" cy="68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Consolas"/>
                <a:ea typeface="Consolas"/>
                <a:cs typeface="Consolas"/>
                <a:sym typeface="Consolas"/>
              </a:rPr>
              <a:t>CompositorFrame</a:t>
            </a:r>
            <a:r>
              <a:rPr i="1" lang="en">
                <a:latin typeface="Droid Serif"/>
                <a:ea typeface="Droid Serif"/>
                <a:cs typeface="Droid Serif"/>
                <a:sym typeface="Droid Serif"/>
              </a:rPr>
              <a:t> is the "output" of the renderer process.</a:t>
            </a:r>
            <a:endParaRPr i="1">
              <a:latin typeface="Droid Serif"/>
              <a:ea typeface="Droid Serif"/>
              <a:cs typeface="Droid Serif"/>
              <a:sym typeface="Droid Serif"/>
            </a:endParaRPr>
          </a:p>
        </p:txBody>
      </p:sp>
      <p:sp>
        <p:nvSpPr>
          <p:cNvPr id="1401" name="Google Shape;1401;p68"/>
          <p:cNvSpPr txBox="1"/>
          <p:nvPr/>
        </p:nvSpPr>
        <p:spPr>
          <a:xfrm>
            <a:off x="1498825" y="3210300"/>
            <a:ext cx="10416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Consolas"/>
                <a:ea typeface="Consolas"/>
                <a:cs typeface="Consolas"/>
                <a:sym typeface="Consolas"/>
              </a:rPr>
              <a:t>resource_</a:t>
            </a:r>
            <a:endParaRPr sz="1200">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69"/>
          <p:cNvSpPr/>
          <p:nvPr/>
        </p:nvSpPr>
        <p:spPr>
          <a:xfrm rot="2700000">
            <a:off x="382583" y="2893994"/>
            <a:ext cx="1371637" cy="1219208"/>
          </a:xfrm>
          <a:prstGeom prst="irregularSeal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9"/>
          <p:cNvSpPr/>
          <p:nvPr/>
        </p:nvSpPr>
        <p:spPr>
          <a:xfrm rot="2700000">
            <a:off x="306383" y="1677998"/>
            <a:ext cx="1371637" cy="1219208"/>
          </a:xfrm>
          <a:prstGeom prst="irregularSeal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3" name="Google Shape;1413;p69"/>
          <p:cNvCxnSpPr/>
          <p:nvPr/>
        </p:nvCxnSpPr>
        <p:spPr>
          <a:xfrm>
            <a:off x="7086600" y="3878100"/>
            <a:ext cx="0" cy="312900"/>
          </a:xfrm>
          <a:prstGeom prst="straightConnector1">
            <a:avLst/>
          </a:prstGeom>
          <a:noFill/>
          <a:ln cap="flat" cmpd="sng" w="19050">
            <a:solidFill>
              <a:schemeClr val="dk2"/>
            </a:solidFill>
            <a:prstDash val="solid"/>
            <a:round/>
            <a:headEnd len="med" w="med" type="none"/>
            <a:tailEnd len="med" w="med" type="triangle"/>
          </a:ln>
        </p:spPr>
      </p:cxnSp>
      <p:cxnSp>
        <p:nvCxnSpPr>
          <p:cNvPr id="1414" name="Google Shape;1414;p69"/>
          <p:cNvCxnSpPr/>
          <p:nvPr/>
        </p:nvCxnSpPr>
        <p:spPr>
          <a:xfrm>
            <a:off x="3745675" y="3855200"/>
            <a:ext cx="0" cy="312900"/>
          </a:xfrm>
          <a:prstGeom prst="straightConnector1">
            <a:avLst/>
          </a:prstGeom>
          <a:noFill/>
          <a:ln cap="flat" cmpd="sng" w="19050">
            <a:solidFill>
              <a:schemeClr val="dk2"/>
            </a:solidFill>
            <a:prstDash val="solid"/>
            <a:round/>
            <a:headEnd len="med" w="med" type="none"/>
            <a:tailEnd len="med" w="med" type="triangle"/>
          </a:ln>
        </p:spPr>
      </p:cxnSp>
      <p:sp>
        <p:nvSpPr>
          <p:cNvPr id="1415" name="Google Shape;1415;p69"/>
          <p:cNvSpPr/>
          <p:nvPr/>
        </p:nvSpPr>
        <p:spPr>
          <a:xfrm>
            <a:off x="5867400" y="3581400"/>
            <a:ext cx="2133600" cy="381000"/>
          </a:xfrm>
          <a:prstGeom prst="right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9"/>
          <p:cNvSpPr/>
          <p:nvPr/>
        </p:nvSpPr>
        <p:spPr>
          <a:xfrm>
            <a:off x="2743200" y="3581400"/>
            <a:ext cx="2133600" cy="381000"/>
          </a:xfrm>
          <a:prstGeom prst="right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9"/>
          <p:cNvSpPr/>
          <p:nvPr/>
        </p:nvSpPr>
        <p:spPr>
          <a:xfrm>
            <a:off x="2895600" y="2362200"/>
            <a:ext cx="2133600" cy="381000"/>
          </a:xfrm>
          <a:prstGeom prst="rightArrow">
            <a:avLst>
              <a:gd fmla="val 50000" name="adj1"/>
              <a:gd fmla="val 50000" name="adj2"/>
            </a:avLst>
          </a:prstGeom>
          <a:solidFill>
            <a:srgbClr val="FCE5CD"/>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activation</a:t>
            </a:r>
            <a:endParaRPr b="1" sz="3600">
              <a:solidFill>
                <a:srgbClr val="434343"/>
              </a:solidFill>
              <a:latin typeface="Droid Sans"/>
              <a:ea typeface="Droid Sans"/>
              <a:cs typeface="Droid Sans"/>
              <a:sym typeface="Droid Sans"/>
            </a:endParaRPr>
          </a:p>
        </p:txBody>
      </p:sp>
      <p:pic>
        <p:nvPicPr>
          <p:cNvPr descr="latest" id="1420" name="Google Shape;1420;p69"/>
          <p:cNvPicPr preferRelativeResize="0"/>
          <p:nvPr/>
        </p:nvPicPr>
        <p:blipFill>
          <a:blip r:embed="rId3">
            <a:alphaModFix/>
          </a:blip>
          <a:stretch>
            <a:fillRect/>
          </a:stretch>
        </p:blipFill>
        <p:spPr>
          <a:xfrm>
            <a:off x="7696200" y="2133600"/>
            <a:ext cx="1041634" cy="685799"/>
          </a:xfrm>
          <a:prstGeom prst="rect">
            <a:avLst/>
          </a:prstGeom>
          <a:noFill/>
          <a:ln>
            <a:noFill/>
          </a:ln>
        </p:spPr>
      </p:pic>
      <p:sp>
        <p:nvSpPr>
          <p:cNvPr id="1421" name="Google Shape;1421;p69"/>
          <p:cNvSpPr txBox="1"/>
          <p:nvPr/>
        </p:nvSpPr>
        <p:spPr>
          <a:xfrm rot="-1643">
            <a:off x="7783250" y="2228421"/>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422" name="Google Shape;1422;p69"/>
          <p:cNvSpPr/>
          <p:nvPr/>
        </p:nvSpPr>
        <p:spPr>
          <a:xfrm>
            <a:off x="1447800" y="2057400"/>
            <a:ext cx="1524000" cy="990600"/>
          </a:xfrm>
          <a:prstGeom prst="rect">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9"/>
          <p:cNvSpPr txBox="1"/>
          <p:nvPr/>
        </p:nvSpPr>
        <p:spPr>
          <a:xfrm>
            <a:off x="1600200" y="22098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4" name="Google Shape;1424;p69"/>
          <p:cNvSpPr txBox="1"/>
          <p:nvPr/>
        </p:nvSpPr>
        <p:spPr>
          <a:xfrm>
            <a:off x="1600200" y="25908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5" name="Google Shape;1425;p69"/>
          <p:cNvSpPr/>
          <p:nvPr/>
        </p:nvSpPr>
        <p:spPr>
          <a:xfrm>
            <a:off x="5029200" y="3276600"/>
            <a:ext cx="1524000" cy="990600"/>
          </a:xfrm>
          <a:prstGeom prst="rect">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9"/>
          <p:cNvSpPr txBox="1"/>
          <p:nvPr/>
        </p:nvSpPr>
        <p:spPr>
          <a:xfrm>
            <a:off x="5181600" y="3429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7" name="Google Shape;1427;p69"/>
          <p:cNvSpPr txBox="1"/>
          <p:nvPr/>
        </p:nvSpPr>
        <p:spPr>
          <a:xfrm>
            <a:off x="5181600" y="3810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8" name="Google Shape;1428;p69"/>
          <p:cNvSpPr/>
          <p:nvPr/>
        </p:nvSpPr>
        <p:spPr>
          <a:xfrm>
            <a:off x="1447800" y="3276600"/>
            <a:ext cx="1524000" cy="990600"/>
          </a:xfrm>
          <a:prstGeom prst="rect">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9"/>
          <p:cNvSpPr txBox="1"/>
          <p:nvPr/>
        </p:nvSpPr>
        <p:spPr>
          <a:xfrm>
            <a:off x="1600200" y="3429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30" name="Google Shape;1430;p69"/>
          <p:cNvSpPr txBox="1"/>
          <p:nvPr/>
        </p:nvSpPr>
        <p:spPr>
          <a:xfrm>
            <a:off x="1600200" y="3810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31" name="Google Shape;1431;p69"/>
          <p:cNvSpPr/>
          <p:nvPr/>
        </p:nvSpPr>
        <p:spPr>
          <a:xfrm>
            <a:off x="1752600" y="1676400"/>
            <a:ext cx="304800" cy="3810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9"/>
          <p:cNvSpPr txBox="1"/>
          <p:nvPr/>
        </p:nvSpPr>
        <p:spPr>
          <a:xfrm>
            <a:off x="1447800" y="1371600"/>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433" name="Google Shape;1433;p69"/>
          <p:cNvSpPr/>
          <p:nvPr/>
        </p:nvSpPr>
        <p:spPr>
          <a:xfrm>
            <a:off x="3276660" y="2057400"/>
            <a:ext cx="1447740" cy="914436"/>
          </a:xfrm>
          <a:prstGeom prst="cloud">
            <a:avLst/>
          </a:prstGeom>
          <a:solidFill>
            <a:srgbClr val="D6F2F3"/>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raster</a:t>
            </a:r>
            <a:endParaRPr b="1">
              <a:latin typeface="Droid Sans"/>
              <a:ea typeface="Droid Sans"/>
              <a:cs typeface="Droid Sans"/>
              <a:sym typeface="Droid Sans"/>
            </a:endParaRPr>
          </a:p>
        </p:txBody>
      </p:sp>
      <p:sp>
        <p:nvSpPr>
          <p:cNvPr id="1434" name="Google Shape;1434;p69"/>
          <p:cNvSpPr/>
          <p:nvPr/>
        </p:nvSpPr>
        <p:spPr>
          <a:xfrm>
            <a:off x="5410200" y="2743200"/>
            <a:ext cx="304800" cy="457200"/>
          </a:xfrm>
          <a:prstGeom prst="down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9"/>
          <p:cNvSpPr txBox="1"/>
          <p:nvPr/>
        </p:nvSpPr>
        <p:spPr>
          <a:xfrm>
            <a:off x="5029200" y="2362200"/>
            <a:ext cx="11430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activation</a:t>
            </a:r>
            <a:endParaRPr b="1">
              <a:solidFill>
                <a:srgbClr val="0000FF"/>
              </a:solidFill>
              <a:latin typeface="Droid Sans"/>
              <a:ea typeface="Droid Sans"/>
              <a:cs typeface="Droid Sans"/>
              <a:sym typeface="Droid Sans"/>
            </a:endParaRPr>
          </a:p>
        </p:txBody>
      </p:sp>
      <p:sp>
        <p:nvSpPr>
          <p:cNvPr id="1436" name="Google Shape;1436;p69"/>
          <p:cNvSpPr txBox="1"/>
          <p:nvPr/>
        </p:nvSpPr>
        <p:spPr>
          <a:xfrm>
            <a:off x="3429000" y="41910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37" name="Google Shape;1437;p69"/>
          <p:cNvSpPr txBox="1"/>
          <p:nvPr/>
        </p:nvSpPr>
        <p:spPr>
          <a:xfrm>
            <a:off x="6858000" y="41910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38" name="Google Shape;1438;p69"/>
          <p:cNvSpPr txBox="1"/>
          <p:nvPr/>
        </p:nvSpPr>
        <p:spPr>
          <a:xfrm>
            <a:off x="457200" y="2057400"/>
            <a:ext cx="9144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B45F06"/>
                </a:solidFill>
                <a:latin typeface="Droid Sans"/>
                <a:ea typeface="Droid Sans"/>
                <a:cs typeface="Droid Sans"/>
                <a:sym typeface="Droid Sans"/>
              </a:rPr>
              <a:t>pending</a:t>
            </a:r>
            <a:endParaRPr b="1">
              <a:solidFill>
                <a:srgbClr val="B45F06"/>
              </a:solidFill>
              <a:latin typeface="Droid Sans"/>
              <a:ea typeface="Droid Sans"/>
              <a:cs typeface="Droid Sans"/>
              <a:sym typeface="Droid Sans"/>
            </a:endParaRPr>
          </a:p>
          <a:p>
            <a:pPr indent="0" lvl="0" marL="0" rtl="0" algn="r">
              <a:spcBef>
                <a:spcPts val="0"/>
              </a:spcBef>
              <a:spcAft>
                <a:spcPts val="0"/>
              </a:spcAft>
              <a:buNone/>
            </a:pPr>
            <a:r>
              <a:rPr b="1" lang="en">
                <a:solidFill>
                  <a:srgbClr val="B45F06"/>
                </a:solidFill>
                <a:latin typeface="Droid Sans"/>
                <a:ea typeface="Droid Sans"/>
                <a:cs typeface="Droid Sans"/>
                <a:sym typeface="Droid Sans"/>
              </a:rPr>
              <a:t>tree</a:t>
            </a:r>
            <a:endParaRPr b="1">
              <a:solidFill>
                <a:srgbClr val="B45F06"/>
              </a:solidFill>
              <a:latin typeface="Droid Sans"/>
              <a:ea typeface="Droid Sans"/>
              <a:cs typeface="Droid Sans"/>
              <a:sym typeface="Droid Sans"/>
            </a:endParaRPr>
          </a:p>
        </p:txBody>
      </p:sp>
      <p:sp>
        <p:nvSpPr>
          <p:cNvPr id="1439" name="Google Shape;1439;p69"/>
          <p:cNvSpPr txBox="1"/>
          <p:nvPr/>
        </p:nvSpPr>
        <p:spPr>
          <a:xfrm>
            <a:off x="457200" y="3276600"/>
            <a:ext cx="9144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38761D"/>
                </a:solidFill>
                <a:latin typeface="Droid Sans"/>
                <a:ea typeface="Droid Sans"/>
                <a:cs typeface="Droid Sans"/>
                <a:sym typeface="Droid Sans"/>
              </a:rPr>
              <a:t>active</a:t>
            </a:r>
            <a:endParaRPr b="1">
              <a:solidFill>
                <a:srgbClr val="38761D"/>
              </a:solidFill>
              <a:latin typeface="Droid Sans"/>
              <a:ea typeface="Droid Sans"/>
              <a:cs typeface="Droid Sans"/>
              <a:sym typeface="Droid Sans"/>
            </a:endParaRPr>
          </a:p>
          <a:p>
            <a:pPr indent="0" lvl="0" marL="0" rtl="0" algn="r">
              <a:spcBef>
                <a:spcPts val="0"/>
              </a:spcBef>
              <a:spcAft>
                <a:spcPts val="0"/>
              </a:spcAft>
              <a:buNone/>
            </a:pPr>
            <a:r>
              <a:rPr b="1" lang="en">
                <a:solidFill>
                  <a:srgbClr val="38761D"/>
                </a:solidFill>
                <a:latin typeface="Droid Sans"/>
                <a:ea typeface="Droid Sans"/>
                <a:cs typeface="Droid Sans"/>
                <a:sym typeface="Droid Sans"/>
              </a:rPr>
              <a:t>tree</a:t>
            </a:r>
            <a:endParaRPr b="1">
              <a:solidFill>
                <a:srgbClr val="38761D"/>
              </a:solidFill>
              <a:latin typeface="Droid Sans"/>
              <a:ea typeface="Droid Sans"/>
              <a:cs typeface="Droid Sans"/>
              <a:sym typeface="Droid Sans"/>
            </a:endParaRPr>
          </a:p>
        </p:txBody>
      </p:sp>
      <p:sp>
        <p:nvSpPr>
          <p:cNvPr id="1440" name="Google Shape;1440;p69"/>
          <p:cNvSpPr txBox="1"/>
          <p:nvPr/>
        </p:nvSpPr>
        <p:spPr>
          <a:xfrm>
            <a:off x="5410200" y="1219200"/>
            <a:ext cx="3352800" cy="83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Drawing can continue while</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a new commit is rastered.</a:t>
            </a:r>
            <a:endParaRPr i="1" sz="1800">
              <a:latin typeface="Droid Serif"/>
              <a:ea typeface="Droid Serif"/>
              <a:cs typeface="Droid Serif"/>
              <a:sym typeface="Droid Serif"/>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70"/>
          <p:cNvSpPr/>
          <p:nvPr/>
        </p:nvSpPr>
        <p:spPr>
          <a:xfrm>
            <a:off x="2754625" y="2431450"/>
            <a:ext cx="2157000" cy="381000"/>
          </a:xfrm>
          <a:prstGeom prst="rightArrow">
            <a:avLst>
              <a:gd fmla="val 50000" name="adj1"/>
              <a:gd fmla="val 50000" name="adj2"/>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0"/>
          <p:cNvSpPr/>
          <p:nvPr/>
        </p:nvSpPr>
        <p:spPr>
          <a:xfrm>
            <a:off x="4911625" y="2111925"/>
            <a:ext cx="3552600" cy="2270700"/>
          </a:xfrm>
          <a:prstGeom prst="frame">
            <a:avLst>
              <a:gd fmla="val 5098"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447" name="Google Shape;1447;p70"/>
          <p:cNvSpPr/>
          <p:nvPr/>
        </p:nvSpPr>
        <p:spPr>
          <a:xfrm>
            <a:off x="2754625" y="3186275"/>
            <a:ext cx="2157000" cy="381000"/>
          </a:xfrm>
          <a:prstGeom prst="right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display (viz)</a:t>
            </a:r>
            <a:endParaRPr b="1" sz="3600">
              <a:solidFill>
                <a:srgbClr val="434343"/>
              </a:solidFill>
              <a:latin typeface="Droid Sans"/>
              <a:ea typeface="Droid Sans"/>
              <a:cs typeface="Droid Sans"/>
              <a:sym typeface="Droid Sans"/>
            </a:endParaRPr>
          </a:p>
        </p:txBody>
      </p:sp>
      <p:sp>
        <p:nvSpPr>
          <p:cNvPr id="1450" name="Google Shape;1450;p70"/>
          <p:cNvSpPr txBox="1"/>
          <p:nvPr/>
        </p:nvSpPr>
        <p:spPr>
          <a:xfrm>
            <a:off x="3023625" y="2116600"/>
            <a:ext cx="14226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browser UI</a:t>
            </a:r>
            <a:endParaRPr i="1">
              <a:latin typeface="Droid Serif"/>
              <a:ea typeface="Droid Serif"/>
              <a:cs typeface="Droid Serif"/>
              <a:sym typeface="Droid Serif"/>
            </a:endParaRPr>
          </a:p>
        </p:txBody>
      </p:sp>
      <p:sp>
        <p:nvSpPr>
          <p:cNvPr id="1451" name="Google Shape;1451;p70"/>
          <p:cNvSpPr txBox="1"/>
          <p:nvPr/>
        </p:nvSpPr>
        <p:spPr>
          <a:xfrm>
            <a:off x="3494800" y="1215725"/>
            <a:ext cx="5135400" cy="86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a:t>
            </a:r>
            <a:r>
              <a:rPr b="1" i="1" lang="en" sz="1800">
                <a:latin typeface="Droid Serif"/>
                <a:ea typeface="Droid Serif"/>
                <a:cs typeface="Droid Serif"/>
                <a:sym typeface="Droid Serif"/>
              </a:rPr>
              <a:t>display compositor</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combines frames for multiple </a:t>
            </a:r>
            <a:r>
              <a:rPr b="1" i="1" lang="en" sz="1800">
                <a:latin typeface="Droid Serif"/>
                <a:ea typeface="Droid Serif"/>
                <a:cs typeface="Droid Serif"/>
                <a:sym typeface="Droid Serif"/>
              </a:rPr>
              <a:t>surfaces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1452" name="Google Shape;1452;p70"/>
          <p:cNvSpPr/>
          <p:nvPr/>
        </p:nvSpPr>
        <p:spPr>
          <a:xfrm>
            <a:off x="788725" y="3101075"/>
            <a:ext cx="1965900" cy="551400"/>
          </a:xfrm>
          <a:prstGeom prst="frame">
            <a:avLst>
              <a:gd fmla="val 13284" name="adj1"/>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sp>
        <p:nvSpPr>
          <p:cNvPr id="1453" name="Google Shape;1453;p70"/>
          <p:cNvSpPr txBox="1"/>
          <p:nvPr/>
        </p:nvSpPr>
        <p:spPr>
          <a:xfrm rot="1230">
            <a:off x="2896568" y="2454697"/>
            <a:ext cx="1676700" cy="3810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sp>
        <p:nvSpPr>
          <p:cNvPr id="1454" name="Google Shape;1454;p70"/>
          <p:cNvSpPr/>
          <p:nvPr/>
        </p:nvSpPr>
        <p:spPr>
          <a:xfrm>
            <a:off x="547525" y="1812400"/>
            <a:ext cx="2207100" cy="1110000"/>
          </a:xfrm>
          <a:prstGeom prst="frame">
            <a:avLst>
              <a:gd fmla="val 8747" name="adj1"/>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browser process</a:t>
            </a:r>
            <a:endParaRPr b="1"/>
          </a:p>
        </p:txBody>
      </p:sp>
      <p:sp>
        <p:nvSpPr>
          <p:cNvPr id="1455" name="Google Shape;1455;p70"/>
          <p:cNvSpPr txBox="1"/>
          <p:nvPr/>
        </p:nvSpPr>
        <p:spPr>
          <a:xfrm rot="1230">
            <a:off x="2917168" y="3185397"/>
            <a:ext cx="1676700" cy="3810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nvGrpSpPr>
          <p:cNvPr id="1456" name="Google Shape;1456;p70"/>
          <p:cNvGrpSpPr/>
          <p:nvPr/>
        </p:nvGrpSpPr>
        <p:grpSpPr>
          <a:xfrm>
            <a:off x="788725" y="3831250"/>
            <a:ext cx="4122900" cy="551400"/>
            <a:chOff x="533075" y="3425000"/>
            <a:chExt cx="4122900" cy="551400"/>
          </a:xfrm>
        </p:grpSpPr>
        <p:sp>
          <p:nvSpPr>
            <p:cNvPr id="1457" name="Google Shape;1457;p70"/>
            <p:cNvSpPr/>
            <p:nvPr/>
          </p:nvSpPr>
          <p:spPr>
            <a:xfrm>
              <a:off x="2498975" y="3511425"/>
              <a:ext cx="2157000" cy="381000"/>
            </a:xfrm>
            <a:prstGeom prst="right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0"/>
            <p:cNvSpPr/>
            <p:nvPr/>
          </p:nvSpPr>
          <p:spPr>
            <a:xfrm>
              <a:off x="533075" y="3425000"/>
              <a:ext cx="1965900" cy="551400"/>
            </a:xfrm>
            <a:prstGeom prst="frame">
              <a:avLst>
                <a:gd fmla="val 13284" name="adj1"/>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sp>
          <p:nvSpPr>
            <p:cNvPr id="1459" name="Google Shape;1459;p70"/>
            <p:cNvSpPr txBox="1"/>
            <p:nvPr/>
          </p:nvSpPr>
          <p:spPr>
            <a:xfrm rot="1230">
              <a:off x="2661518" y="3481147"/>
              <a:ext cx="1676700" cy="3810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sp>
        <p:nvSpPr>
          <p:cNvPr id="1460" name="Google Shape;1460;p70"/>
          <p:cNvSpPr txBox="1"/>
          <p:nvPr/>
        </p:nvSpPr>
        <p:spPr>
          <a:xfrm rot="1230">
            <a:off x="836718" y="2285810"/>
            <a:ext cx="1676700" cy="3810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ui::Compositor</a:t>
            </a:r>
            <a:endParaRPr>
              <a:solidFill>
                <a:srgbClr val="0000FF"/>
              </a:solidFill>
              <a:latin typeface="Consolas"/>
              <a:ea typeface="Consolas"/>
              <a:cs typeface="Consolas"/>
              <a:sym typeface="Consolas"/>
            </a:endParaRPr>
          </a:p>
        </p:txBody>
      </p:sp>
      <p:cxnSp>
        <p:nvCxnSpPr>
          <p:cNvPr id="1461" name="Google Shape;1461;p70"/>
          <p:cNvCxnSpPr>
            <a:stCxn id="1460" idx="3"/>
            <a:endCxn id="1453" idx="1"/>
          </p:cNvCxnSpPr>
          <p:nvPr/>
        </p:nvCxnSpPr>
        <p:spPr>
          <a:xfrm>
            <a:off x="2513418" y="2476610"/>
            <a:ext cx="383100" cy="168300"/>
          </a:xfrm>
          <a:prstGeom prst="straightConnector1">
            <a:avLst/>
          </a:prstGeom>
          <a:noFill/>
          <a:ln cap="flat" cmpd="sng" w="19050">
            <a:solidFill>
              <a:schemeClr val="dk2"/>
            </a:solidFill>
            <a:prstDash val="solid"/>
            <a:round/>
            <a:headEnd len="med" w="med" type="none"/>
            <a:tailEnd len="med" w="med" type="triangle"/>
          </a:ln>
        </p:spPr>
      </p:cxnSp>
      <p:sp>
        <p:nvSpPr>
          <p:cNvPr id="1462" name="Google Shape;1462;p70"/>
          <p:cNvSpPr txBox="1"/>
          <p:nvPr/>
        </p:nvSpPr>
        <p:spPr>
          <a:xfrm rot="1049">
            <a:off x="5337925" y="3728350"/>
            <a:ext cx="1965900" cy="3810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SurfaceAggregator</a:t>
            </a:r>
            <a:endParaRPr>
              <a:solidFill>
                <a:srgbClr val="0000FF"/>
              </a:solidFill>
              <a:latin typeface="Consolas"/>
              <a:ea typeface="Consolas"/>
              <a:cs typeface="Consolas"/>
              <a:sym typeface="Consolas"/>
            </a:endParaRPr>
          </a:p>
        </p:txBody>
      </p:sp>
      <p:sp>
        <p:nvSpPr>
          <p:cNvPr id="1463" name="Google Shape;1463;p70"/>
          <p:cNvSpPr txBox="1"/>
          <p:nvPr/>
        </p:nvSpPr>
        <p:spPr>
          <a:xfrm rot="1230">
            <a:off x="5337925" y="2667403"/>
            <a:ext cx="1676700" cy="8652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464" name="Google Shape;1464;p70"/>
          <p:cNvSpPr txBox="1"/>
          <p:nvPr/>
        </p:nvSpPr>
        <p:spPr>
          <a:xfrm rot="1364">
            <a:off x="5420275" y="2836301"/>
            <a:ext cx="1512000" cy="6069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465" name="Google Shape;1465;p70"/>
          <p:cNvSpPr txBox="1"/>
          <p:nvPr/>
        </p:nvSpPr>
        <p:spPr>
          <a:xfrm>
            <a:off x="6617650" y="2948950"/>
            <a:ext cx="257100" cy="3816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466" name="Google Shape;1466;p70"/>
          <p:cNvSpPr txBox="1"/>
          <p:nvPr/>
        </p:nvSpPr>
        <p:spPr>
          <a:xfrm>
            <a:off x="7100838" y="3024188"/>
            <a:ext cx="13104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display</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compositor</a:t>
            </a:r>
            <a:endParaRPr i="1">
              <a:latin typeface="Droid Serif"/>
              <a:ea typeface="Droid Serif"/>
              <a:cs typeface="Droid Serif"/>
              <a:sym typeface="Droid Serif"/>
            </a:endParaRPr>
          </a:p>
        </p:txBody>
      </p:sp>
      <p:pic>
        <p:nvPicPr>
          <p:cNvPr descr="latest" id="1467" name="Google Shape;1467;p70"/>
          <p:cNvPicPr preferRelativeResize="0"/>
          <p:nvPr/>
        </p:nvPicPr>
        <p:blipFill>
          <a:blip r:embed="rId3">
            <a:alphaModFix/>
          </a:blip>
          <a:stretch>
            <a:fillRect/>
          </a:stretch>
        </p:blipFill>
        <p:spPr>
          <a:xfrm>
            <a:off x="7153950" y="2279050"/>
            <a:ext cx="1041634" cy="685799"/>
          </a:xfrm>
          <a:prstGeom prst="rect">
            <a:avLst/>
          </a:prstGeom>
          <a:noFill/>
          <a:ln>
            <a:noFill/>
          </a:ln>
        </p:spPr>
      </p:pic>
      <p:sp>
        <p:nvSpPr>
          <p:cNvPr id="1468" name="Google Shape;1468;p70"/>
          <p:cNvSpPr txBox="1"/>
          <p:nvPr/>
        </p:nvSpPr>
        <p:spPr>
          <a:xfrm rot="-1643">
            <a:off x="7241000" y="2373871"/>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VCT</a:t>
            </a:r>
            <a:endParaRPr b="1" i="1">
              <a:solidFill>
                <a:srgbClr val="38761D"/>
              </a:solidFill>
              <a:latin typeface="Droid Serif"/>
              <a:ea typeface="Droid Serif"/>
              <a:cs typeface="Droid Serif"/>
              <a:sym typeface="Droid Serif"/>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pic>
        <p:nvPicPr>
          <p:cNvPr descr="logo.png" id="1473" name="Google Shape;1473;p71"/>
          <p:cNvPicPr preferRelativeResize="0"/>
          <p:nvPr/>
        </p:nvPicPr>
        <p:blipFill>
          <a:blip r:embed="rId3">
            <a:alphaModFix/>
          </a:blip>
          <a:stretch>
            <a:fillRect/>
          </a:stretch>
        </p:blipFill>
        <p:spPr>
          <a:xfrm>
            <a:off x="3687622" y="3588000"/>
            <a:ext cx="1206841" cy="551400"/>
          </a:xfrm>
          <a:prstGeom prst="rect">
            <a:avLst/>
          </a:prstGeom>
          <a:noFill/>
          <a:ln>
            <a:noFill/>
          </a:ln>
        </p:spPr>
      </p:pic>
      <p:cxnSp>
        <p:nvCxnSpPr>
          <p:cNvPr id="1474" name="Google Shape;1474;p71"/>
          <p:cNvCxnSpPr/>
          <p:nvPr/>
        </p:nvCxnSpPr>
        <p:spPr>
          <a:xfrm>
            <a:off x="905625" y="3552850"/>
            <a:ext cx="3796800" cy="0"/>
          </a:xfrm>
          <a:prstGeom prst="straightConnector1">
            <a:avLst/>
          </a:prstGeom>
          <a:noFill/>
          <a:ln cap="flat" cmpd="sng" w="19050">
            <a:solidFill>
              <a:schemeClr val="dk2"/>
            </a:solidFill>
            <a:prstDash val="solid"/>
            <a:round/>
            <a:headEnd len="med" w="med" type="none"/>
            <a:tailEnd len="med" w="med" type="none"/>
          </a:ln>
        </p:spPr>
      </p:cxnSp>
      <p:sp>
        <p:nvSpPr>
          <p:cNvPr id="1475" name="Google Shape;1475;p71"/>
          <p:cNvSpPr/>
          <p:nvPr/>
        </p:nvSpPr>
        <p:spPr>
          <a:xfrm>
            <a:off x="592150" y="1381725"/>
            <a:ext cx="4481700" cy="3309900"/>
          </a:xfrm>
          <a:prstGeom prst="frame">
            <a:avLst>
              <a:gd fmla="val 3068"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476" name="Google Shape;1476;p71"/>
          <p:cNvSpPr/>
          <p:nvPr/>
        </p:nvSpPr>
        <p:spPr>
          <a:xfrm rot="10800000">
            <a:off x="5073668" y="1736600"/>
            <a:ext cx="708000" cy="381000"/>
          </a:xfrm>
          <a:prstGeom prst="right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display (viz)</a:t>
            </a:r>
            <a:endParaRPr b="1" sz="3600">
              <a:solidFill>
                <a:srgbClr val="434343"/>
              </a:solidFill>
              <a:latin typeface="Droid Sans"/>
              <a:ea typeface="Droid Sans"/>
              <a:cs typeface="Droid Sans"/>
              <a:sym typeface="Droid Sans"/>
            </a:endParaRPr>
          </a:p>
        </p:txBody>
      </p:sp>
      <p:grpSp>
        <p:nvGrpSpPr>
          <p:cNvPr id="1479" name="Google Shape;1479;p71"/>
          <p:cNvGrpSpPr/>
          <p:nvPr/>
        </p:nvGrpSpPr>
        <p:grpSpPr>
          <a:xfrm>
            <a:off x="5476363" y="3084500"/>
            <a:ext cx="2591819" cy="1676907"/>
            <a:chOff x="4659550" y="2033075"/>
            <a:chExt cx="3929975" cy="2542694"/>
          </a:xfrm>
        </p:grpSpPr>
        <p:pic>
          <p:nvPicPr>
            <p:cNvPr descr="flat,800x800,075,t.jpg" id="1480" name="Google Shape;1480;p71"/>
            <p:cNvPicPr preferRelativeResize="0"/>
            <p:nvPr/>
          </p:nvPicPr>
          <p:blipFill>
            <a:blip r:embed="rId4">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481" name="Google Shape;1481;p71"/>
            <p:cNvPicPr preferRelativeResize="0"/>
            <p:nvPr/>
          </p:nvPicPr>
          <p:blipFill>
            <a:blip r:embed="rId5">
              <a:alphaModFix/>
            </a:blip>
            <a:stretch>
              <a:fillRect/>
            </a:stretch>
          </p:blipFill>
          <p:spPr>
            <a:xfrm>
              <a:off x="4659550" y="2033075"/>
              <a:ext cx="3929975" cy="2542694"/>
            </a:xfrm>
            <a:prstGeom prst="rect">
              <a:avLst/>
            </a:prstGeom>
            <a:noFill/>
            <a:ln>
              <a:noFill/>
            </a:ln>
          </p:spPr>
        </p:pic>
      </p:grpSp>
      <p:sp>
        <p:nvSpPr>
          <p:cNvPr id="1482" name="Google Shape;1482;p71"/>
          <p:cNvSpPr txBox="1"/>
          <p:nvPr/>
        </p:nvSpPr>
        <p:spPr>
          <a:xfrm>
            <a:off x="2509675" y="1736600"/>
            <a:ext cx="2209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Display::</a:t>
            </a:r>
            <a:r>
              <a:rPr b="1" lang="en">
                <a:latin typeface="Consolas"/>
                <a:ea typeface="Consolas"/>
                <a:cs typeface="Consolas"/>
                <a:sym typeface="Consolas"/>
              </a:rPr>
              <a:t>DrawAndSwap</a:t>
            </a:r>
            <a:endParaRPr b="1">
              <a:solidFill>
                <a:srgbClr val="0000FF"/>
              </a:solidFill>
              <a:latin typeface="Consolas"/>
              <a:ea typeface="Consolas"/>
              <a:cs typeface="Consolas"/>
              <a:sym typeface="Consolas"/>
            </a:endParaRPr>
          </a:p>
        </p:txBody>
      </p:sp>
      <p:sp>
        <p:nvSpPr>
          <p:cNvPr id="1483" name="Google Shape;1483;p71"/>
          <p:cNvSpPr txBox="1"/>
          <p:nvPr/>
        </p:nvSpPr>
        <p:spPr>
          <a:xfrm>
            <a:off x="1811325" y="2329275"/>
            <a:ext cx="29079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SkiaRenderer::DrawTiledQuad</a:t>
            </a:r>
            <a:endParaRPr b="1">
              <a:solidFill>
                <a:srgbClr val="0000FF"/>
              </a:solidFill>
              <a:latin typeface="Consolas"/>
              <a:ea typeface="Consolas"/>
              <a:cs typeface="Consolas"/>
              <a:sym typeface="Consolas"/>
            </a:endParaRPr>
          </a:p>
        </p:txBody>
      </p:sp>
      <p:sp>
        <p:nvSpPr>
          <p:cNvPr id="1484" name="Google Shape;1484;p71"/>
          <p:cNvSpPr txBox="1"/>
          <p:nvPr/>
        </p:nvSpPr>
        <p:spPr>
          <a:xfrm>
            <a:off x="5781675" y="1693500"/>
            <a:ext cx="1752600" cy="10668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485" name="Google Shape;1485;p71"/>
          <p:cNvSpPr txBox="1"/>
          <p:nvPr/>
        </p:nvSpPr>
        <p:spPr>
          <a:xfrm>
            <a:off x="6010275" y="20745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486" name="Google Shape;1486;p71"/>
          <p:cNvSpPr txBox="1"/>
          <p:nvPr/>
        </p:nvSpPr>
        <p:spPr>
          <a:xfrm>
            <a:off x="6086475" y="21507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487" name="Google Shape;1487;p71"/>
          <p:cNvSpPr txBox="1"/>
          <p:nvPr/>
        </p:nvSpPr>
        <p:spPr>
          <a:xfrm>
            <a:off x="2427700" y="2942400"/>
            <a:ext cx="22917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SkDeferredDisplayList</a:t>
            </a:r>
            <a:endParaRPr>
              <a:solidFill>
                <a:srgbClr val="0000FF"/>
              </a:solidFill>
              <a:latin typeface="Consolas"/>
              <a:ea typeface="Consolas"/>
              <a:cs typeface="Consolas"/>
              <a:sym typeface="Consolas"/>
            </a:endParaRPr>
          </a:p>
        </p:txBody>
      </p:sp>
      <p:cxnSp>
        <p:nvCxnSpPr>
          <p:cNvPr id="1488" name="Google Shape;1488;p71"/>
          <p:cNvCxnSpPr/>
          <p:nvPr/>
        </p:nvCxnSpPr>
        <p:spPr>
          <a:xfrm>
            <a:off x="4533250" y="2119950"/>
            <a:ext cx="0" cy="213900"/>
          </a:xfrm>
          <a:prstGeom prst="straightConnector1">
            <a:avLst/>
          </a:prstGeom>
          <a:noFill/>
          <a:ln cap="flat" cmpd="sng" w="19050">
            <a:solidFill>
              <a:schemeClr val="dk2"/>
            </a:solidFill>
            <a:prstDash val="solid"/>
            <a:round/>
            <a:headEnd len="med" w="med" type="none"/>
            <a:tailEnd len="med" w="med" type="triangle"/>
          </a:ln>
        </p:spPr>
      </p:cxnSp>
      <p:cxnSp>
        <p:nvCxnSpPr>
          <p:cNvPr id="1489" name="Google Shape;1489;p71"/>
          <p:cNvCxnSpPr/>
          <p:nvPr/>
        </p:nvCxnSpPr>
        <p:spPr>
          <a:xfrm>
            <a:off x="4533250" y="2710275"/>
            <a:ext cx="0" cy="260700"/>
          </a:xfrm>
          <a:prstGeom prst="straightConnector1">
            <a:avLst/>
          </a:prstGeom>
          <a:noFill/>
          <a:ln cap="flat" cmpd="sng" w="19050">
            <a:solidFill>
              <a:schemeClr val="dk2"/>
            </a:solidFill>
            <a:prstDash val="solid"/>
            <a:round/>
            <a:headEnd len="med" w="med" type="none"/>
            <a:tailEnd len="med" w="med" type="triangle"/>
          </a:ln>
        </p:spPr>
      </p:cxnSp>
      <p:cxnSp>
        <p:nvCxnSpPr>
          <p:cNvPr id="1490" name="Google Shape;1490;p71"/>
          <p:cNvCxnSpPr/>
          <p:nvPr/>
        </p:nvCxnSpPr>
        <p:spPr>
          <a:xfrm rot="10800000">
            <a:off x="4719475" y="2380450"/>
            <a:ext cx="1480500" cy="0"/>
          </a:xfrm>
          <a:prstGeom prst="straightConnector1">
            <a:avLst/>
          </a:prstGeom>
          <a:noFill/>
          <a:ln cap="flat" cmpd="sng" w="19050">
            <a:solidFill>
              <a:schemeClr val="dk2"/>
            </a:solidFill>
            <a:prstDash val="solid"/>
            <a:round/>
            <a:headEnd len="med" w="med" type="none"/>
            <a:tailEnd len="med" w="med" type="triangle"/>
          </a:ln>
        </p:spPr>
      </p:cxnSp>
      <p:cxnSp>
        <p:nvCxnSpPr>
          <p:cNvPr id="1491" name="Google Shape;1491;p71"/>
          <p:cNvCxnSpPr>
            <a:stCxn id="1492" idx="3"/>
            <a:endCxn id="1481" idx="1"/>
          </p:cNvCxnSpPr>
          <p:nvPr/>
        </p:nvCxnSpPr>
        <p:spPr>
          <a:xfrm flipH="1" rot="10800000">
            <a:off x="4725763" y="3922953"/>
            <a:ext cx="750600" cy="4500"/>
          </a:xfrm>
          <a:prstGeom prst="straightConnector1">
            <a:avLst/>
          </a:prstGeom>
          <a:noFill/>
          <a:ln cap="flat" cmpd="sng" w="19050">
            <a:solidFill>
              <a:schemeClr val="dk2"/>
            </a:solidFill>
            <a:prstDash val="solid"/>
            <a:round/>
            <a:headEnd len="med" w="med" type="none"/>
            <a:tailEnd len="med" w="med" type="triangle"/>
          </a:ln>
        </p:spPr>
      </p:cxnSp>
      <p:sp>
        <p:nvSpPr>
          <p:cNvPr id="1493" name="Google Shape;1493;p71"/>
          <p:cNvSpPr txBox="1"/>
          <p:nvPr/>
        </p:nvSpPr>
        <p:spPr>
          <a:xfrm>
            <a:off x="5302225" y="1046500"/>
            <a:ext cx="3457800" cy="55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Viz draws quads to the screen.</a:t>
            </a:r>
            <a:endParaRPr i="1" sz="1800">
              <a:latin typeface="Droid Serif"/>
              <a:ea typeface="Droid Serif"/>
              <a:cs typeface="Droid Serif"/>
              <a:sym typeface="Droid Serif"/>
            </a:endParaRPr>
          </a:p>
        </p:txBody>
      </p:sp>
      <p:sp>
        <p:nvSpPr>
          <p:cNvPr id="1494" name="Google Shape;1494;p71"/>
          <p:cNvSpPr/>
          <p:nvPr/>
        </p:nvSpPr>
        <p:spPr>
          <a:xfrm>
            <a:off x="2680600" y="3333300"/>
            <a:ext cx="425100" cy="551400"/>
          </a:xfrm>
          <a:prstGeom prst="downArrow">
            <a:avLst>
              <a:gd fmla="val 50000" name="adj1"/>
              <a:gd fmla="val 50000" name="adj2"/>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1"/>
          <p:cNvSpPr txBox="1"/>
          <p:nvPr/>
        </p:nvSpPr>
        <p:spPr>
          <a:xfrm>
            <a:off x="2050575" y="3884700"/>
            <a:ext cx="1828500" cy="662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SkSurface::draw(</a:t>
            </a:r>
            <a:r>
              <a:rPr lang="en">
                <a:solidFill>
                  <a:schemeClr val="dk1"/>
                </a:solidFill>
                <a:latin typeface="Consolas"/>
                <a:ea typeface="Consolas"/>
                <a:cs typeface="Consolas"/>
                <a:sym typeface="Consolas"/>
              </a:rPr>
              <a:t>SkDeferredDisplayList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1496" name="Google Shape;1496;p71"/>
          <p:cNvSpPr txBox="1"/>
          <p:nvPr/>
        </p:nvSpPr>
        <p:spPr>
          <a:xfrm>
            <a:off x="6162675" y="22269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pic>
        <p:nvPicPr>
          <p:cNvPr descr="latest" id="1497" name="Google Shape;1497;p71"/>
          <p:cNvPicPr preferRelativeResize="0"/>
          <p:nvPr/>
        </p:nvPicPr>
        <p:blipFill>
          <a:blip r:embed="rId6">
            <a:alphaModFix/>
          </a:blip>
          <a:stretch>
            <a:fillRect/>
          </a:stretch>
        </p:blipFill>
        <p:spPr>
          <a:xfrm>
            <a:off x="983962" y="2794950"/>
            <a:ext cx="1041634" cy="685799"/>
          </a:xfrm>
          <a:prstGeom prst="rect">
            <a:avLst/>
          </a:prstGeom>
          <a:noFill/>
          <a:ln>
            <a:noFill/>
          </a:ln>
        </p:spPr>
      </p:pic>
      <p:sp>
        <p:nvSpPr>
          <p:cNvPr id="1498" name="Google Shape;1498;p71"/>
          <p:cNvSpPr txBox="1"/>
          <p:nvPr/>
        </p:nvSpPr>
        <p:spPr>
          <a:xfrm rot="-1643">
            <a:off x="1027300" y="2889771"/>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VCT</a:t>
            </a:r>
            <a:endParaRPr b="1" i="1">
              <a:solidFill>
                <a:srgbClr val="38761D"/>
              </a:solidFill>
              <a:latin typeface="Droid Serif"/>
              <a:ea typeface="Droid Serif"/>
              <a:cs typeface="Droid Serif"/>
              <a:sym typeface="Droid Serif"/>
            </a:endParaRPr>
          </a:p>
        </p:txBody>
      </p:sp>
      <p:pic>
        <p:nvPicPr>
          <p:cNvPr descr="latest" id="1499" name="Google Shape;1499;p71"/>
          <p:cNvPicPr preferRelativeResize="0"/>
          <p:nvPr/>
        </p:nvPicPr>
        <p:blipFill>
          <a:blip r:embed="rId6">
            <a:alphaModFix/>
          </a:blip>
          <a:stretch>
            <a:fillRect/>
          </a:stretch>
        </p:blipFill>
        <p:spPr>
          <a:xfrm>
            <a:off x="983950" y="3779000"/>
            <a:ext cx="1041634" cy="685799"/>
          </a:xfrm>
          <a:prstGeom prst="rect">
            <a:avLst/>
          </a:prstGeom>
          <a:noFill/>
          <a:ln>
            <a:noFill/>
          </a:ln>
        </p:spPr>
      </p:pic>
      <p:sp>
        <p:nvSpPr>
          <p:cNvPr id="1500" name="Google Shape;1500;p71"/>
          <p:cNvSpPr txBox="1"/>
          <p:nvPr/>
        </p:nvSpPr>
        <p:spPr>
          <a:xfrm rot="-881">
            <a:off x="641125" y="3873981"/>
            <a:ext cx="1170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gpu_</a:t>
            </a: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p:nvPr/>
        </p:nvSpPr>
        <p:spPr>
          <a:xfrm>
            <a:off x="4119625" y="1049150"/>
            <a:ext cx="1395650" cy="3888600"/>
          </a:xfrm>
          <a:custGeom>
            <a:rect b="b" l="l" r="r" t="t"/>
            <a:pathLst>
              <a:path extrusionOk="0" h="155544" w="55826">
                <a:moveTo>
                  <a:pt x="0" y="30416"/>
                </a:moveTo>
                <a:lnTo>
                  <a:pt x="55826" y="0"/>
                </a:lnTo>
                <a:lnTo>
                  <a:pt x="55441" y="155544"/>
                </a:lnTo>
                <a:lnTo>
                  <a:pt x="0" y="148614"/>
                </a:lnTo>
                <a:close/>
              </a:path>
            </a:pathLst>
          </a:custGeom>
          <a:solidFill>
            <a:srgbClr val="CCCCCC"/>
          </a:solidFill>
          <a:ln>
            <a:noFill/>
          </a:ln>
        </p:spPr>
      </p:sp>
      <p:sp>
        <p:nvSpPr>
          <p:cNvPr id="132" name="Google Shape;132;p1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content</a:t>
            </a:r>
            <a:endParaRPr b="1" sz="3600">
              <a:solidFill>
                <a:srgbClr val="434343"/>
              </a:solidFill>
              <a:latin typeface="Droid Sans"/>
              <a:ea typeface="Droid Sans"/>
              <a:cs typeface="Droid Sans"/>
              <a:sym typeface="Droid Sans"/>
            </a:endParaRPr>
          </a:p>
        </p:txBody>
      </p:sp>
      <p:pic>
        <p:nvPicPr>
          <p:cNvPr descr="Screen Shot 2017-10-08 at 6.46.48 PM.png" id="134" name="Google Shape;134;p18"/>
          <p:cNvPicPr preferRelativeResize="0"/>
          <p:nvPr/>
        </p:nvPicPr>
        <p:blipFill>
          <a:blip r:embed="rId3">
            <a:alphaModFix/>
          </a:blip>
          <a:stretch>
            <a:fillRect/>
          </a:stretch>
        </p:blipFill>
        <p:spPr>
          <a:xfrm>
            <a:off x="5465550" y="1031325"/>
            <a:ext cx="2971439" cy="3930899"/>
          </a:xfrm>
          <a:prstGeom prst="rect">
            <a:avLst/>
          </a:prstGeom>
          <a:noFill/>
          <a:ln cap="flat" cmpd="sng" w="9525">
            <a:solidFill>
              <a:srgbClr val="000000"/>
            </a:solidFill>
            <a:prstDash val="solid"/>
            <a:round/>
            <a:headEnd len="sm" w="sm" type="none"/>
            <a:tailEnd len="sm" w="sm" type="none"/>
          </a:ln>
        </p:spPr>
      </p:pic>
      <p:pic>
        <p:nvPicPr>
          <p:cNvPr descr="Screen Shot 2017-10-08 at 6.55.26 PM.png" id="135" name="Google Shape;135;p18"/>
          <p:cNvPicPr preferRelativeResize="0"/>
          <p:nvPr/>
        </p:nvPicPr>
        <p:blipFill>
          <a:blip r:embed="rId4">
            <a:alphaModFix/>
          </a:blip>
          <a:stretch>
            <a:fillRect/>
          </a:stretch>
        </p:blipFill>
        <p:spPr>
          <a:xfrm>
            <a:off x="498900" y="1743325"/>
            <a:ext cx="3630348" cy="3055276"/>
          </a:xfrm>
          <a:prstGeom prst="rect">
            <a:avLst/>
          </a:prstGeom>
          <a:noFill/>
          <a:ln cap="flat" cmpd="sng" w="9525">
            <a:solidFill>
              <a:srgbClr val="000000"/>
            </a:solidFill>
            <a:prstDash val="solid"/>
            <a:round/>
            <a:headEnd len="sm" w="sm" type="none"/>
            <a:tailEnd len="sm" w="sm" type="none"/>
          </a:ln>
        </p:spPr>
      </p:pic>
      <p:sp>
        <p:nvSpPr>
          <p:cNvPr id="136" name="Google Shape;136;p18"/>
          <p:cNvSpPr txBox="1"/>
          <p:nvPr/>
        </p:nvSpPr>
        <p:spPr>
          <a:xfrm>
            <a:off x="554700" y="1184725"/>
            <a:ext cx="33723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Consolas"/>
                <a:ea typeface="Consolas"/>
                <a:cs typeface="Consolas"/>
                <a:sym typeface="Consolas"/>
              </a:rPr>
              <a:t>https</a:t>
            </a:r>
            <a:r>
              <a:rPr lang="en" sz="1800">
                <a:solidFill>
                  <a:srgbClr val="999999"/>
                </a:solidFill>
                <a:latin typeface="Consolas"/>
                <a:ea typeface="Consolas"/>
                <a:cs typeface="Consolas"/>
                <a:sym typeface="Consolas"/>
              </a:rPr>
              <a:t>://</a:t>
            </a:r>
            <a:r>
              <a:rPr lang="en" sz="1800">
                <a:latin typeface="Consolas"/>
                <a:ea typeface="Consolas"/>
                <a:cs typeface="Consolas"/>
                <a:sym typeface="Consolas"/>
              </a:rPr>
              <a:t>www.nytimes.com</a:t>
            </a:r>
            <a:endParaRPr sz="1800">
              <a:solidFill>
                <a:srgbClr val="0000FF"/>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72"/>
          <p:cNvSpPr/>
          <p:nvPr/>
        </p:nvSpPr>
        <p:spPr>
          <a:xfrm>
            <a:off x="1479200" y="1447800"/>
            <a:ext cx="7285010" cy="914400"/>
          </a:xfrm>
          <a:custGeom>
            <a:rect b="b" l="l" r="r" t="t"/>
            <a:pathLst>
              <a:path extrusionOk="0" h="36576" w="249936">
                <a:moveTo>
                  <a:pt x="0" y="12192"/>
                </a:moveTo>
                <a:lnTo>
                  <a:pt x="0" y="36576"/>
                </a:lnTo>
                <a:lnTo>
                  <a:pt x="249936" y="36576"/>
                </a:lnTo>
                <a:lnTo>
                  <a:pt x="249936" y="12192"/>
                </a:lnTo>
                <a:lnTo>
                  <a:pt x="140208" y="12192"/>
                </a:lnTo>
                <a:lnTo>
                  <a:pt x="140208" y="0"/>
                </a:lnTo>
                <a:lnTo>
                  <a:pt x="97536" y="0"/>
                </a:lnTo>
                <a:lnTo>
                  <a:pt x="97536" y="12192"/>
                </a:lnTo>
                <a:lnTo>
                  <a:pt x="30480" y="12192"/>
                </a:lnTo>
                <a:lnTo>
                  <a:pt x="30480" y="12192"/>
                </a:lnTo>
                <a:lnTo>
                  <a:pt x="15240" y="12192"/>
                </a:lnTo>
                <a:lnTo>
                  <a:pt x="15240" y="12192"/>
                </a:lnTo>
                <a:lnTo>
                  <a:pt x="0" y="12192"/>
                </a:lnTo>
              </a:path>
            </a:pathLst>
          </a:custGeom>
          <a:solidFill>
            <a:srgbClr val="FFF2CC"/>
          </a:solidFill>
          <a:ln cap="flat" cmpd="sng" w="9525">
            <a:solidFill>
              <a:srgbClr val="BF9000"/>
            </a:solidFill>
            <a:prstDash val="dash"/>
            <a:round/>
            <a:headEnd len="med" w="med" type="none"/>
            <a:tailEnd len="med" w="med" type="none"/>
          </a:ln>
        </p:spPr>
      </p:sp>
      <p:sp>
        <p:nvSpPr>
          <p:cNvPr id="1506" name="Google Shape;1506;p72"/>
          <p:cNvSpPr/>
          <p:nvPr/>
        </p:nvSpPr>
        <p:spPr>
          <a:xfrm>
            <a:off x="5042775" y="3287900"/>
            <a:ext cx="238800" cy="609600"/>
          </a:xfrm>
          <a:prstGeom prst="down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2"/>
          <p:cNvSpPr/>
          <p:nvPr/>
        </p:nvSpPr>
        <p:spPr>
          <a:xfrm>
            <a:off x="2438400" y="3897500"/>
            <a:ext cx="4378500" cy="650100"/>
          </a:xfrm>
          <a:prstGeom prst="frame">
            <a:avLst>
              <a:gd fmla="val 12843"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508" name="Google Shape;1508;p7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review</a:t>
            </a:r>
            <a:endParaRPr b="1" sz="3600">
              <a:solidFill>
                <a:srgbClr val="434343"/>
              </a:solidFill>
              <a:latin typeface="Droid Sans"/>
              <a:ea typeface="Droid Sans"/>
              <a:cs typeface="Droid Sans"/>
              <a:sym typeface="Droid Sans"/>
            </a:endParaRPr>
          </a:p>
        </p:txBody>
      </p:sp>
      <p:grpSp>
        <p:nvGrpSpPr>
          <p:cNvPr id="1510" name="Google Shape;1510;p72"/>
          <p:cNvGrpSpPr/>
          <p:nvPr/>
        </p:nvGrpSpPr>
        <p:grpSpPr>
          <a:xfrm>
            <a:off x="7314455" y="3767161"/>
            <a:ext cx="1391997" cy="900622"/>
            <a:chOff x="4659550" y="2033075"/>
            <a:chExt cx="3929975" cy="2542694"/>
          </a:xfrm>
        </p:grpSpPr>
        <p:pic>
          <p:nvPicPr>
            <p:cNvPr descr="flat,800x800,075,t.jpg" id="1511" name="Google Shape;1511;p72"/>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512" name="Google Shape;1512;p72"/>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513" name="Google Shape;1513;p72"/>
          <p:cNvSpPr/>
          <p:nvPr/>
        </p:nvSpPr>
        <p:spPr>
          <a:xfrm>
            <a:off x="232200" y="1265400"/>
            <a:ext cx="8679600" cy="2380200"/>
          </a:xfrm>
          <a:prstGeom prst="frame">
            <a:avLst>
              <a:gd fmla="val 3386"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sp>
        <p:nvSpPr>
          <p:cNvPr id="1514" name="Google Shape;1514;p72"/>
          <p:cNvSpPr txBox="1"/>
          <p:nvPr/>
        </p:nvSpPr>
        <p:spPr>
          <a:xfrm>
            <a:off x="1622050" y="1904250"/>
            <a:ext cx="6573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515" name="Google Shape;1515;p72"/>
          <p:cNvSpPr txBox="1"/>
          <p:nvPr/>
        </p:nvSpPr>
        <p:spPr>
          <a:xfrm>
            <a:off x="2570275" y="1904250"/>
            <a:ext cx="6573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516" name="Google Shape;1516;p72"/>
          <p:cNvSpPr txBox="1"/>
          <p:nvPr/>
        </p:nvSpPr>
        <p:spPr>
          <a:xfrm>
            <a:off x="3518525" y="1904250"/>
            <a:ext cx="762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517" name="Google Shape;1517;p72"/>
          <p:cNvSpPr txBox="1"/>
          <p:nvPr/>
        </p:nvSpPr>
        <p:spPr>
          <a:xfrm>
            <a:off x="4585575" y="1904250"/>
            <a:ext cx="1934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518" name="Google Shape;1518;p72"/>
          <p:cNvSpPr txBox="1"/>
          <p:nvPr/>
        </p:nvSpPr>
        <p:spPr>
          <a:xfrm>
            <a:off x="6778525" y="1904250"/>
            <a:ext cx="9447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pre</a:t>
            </a: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519" name="Google Shape;1519;p72"/>
          <p:cNvSpPr txBox="1"/>
          <p:nvPr/>
        </p:nvSpPr>
        <p:spPr>
          <a:xfrm>
            <a:off x="2057400" y="2895600"/>
            <a:ext cx="879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520" name="Google Shape;1520;p72"/>
          <p:cNvSpPr txBox="1"/>
          <p:nvPr/>
        </p:nvSpPr>
        <p:spPr>
          <a:xfrm>
            <a:off x="4114800" y="2895600"/>
            <a:ext cx="1676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1521" name="Google Shape;1521;p72"/>
          <p:cNvSpPr txBox="1"/>
          <p:nvPr/>
        </p:nvSpPr>
        <p:spPr>
          <a:xfrm>
            <a:off x="6096000" y="2895600"/>
            <a:ext cx="9447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activate</a:t>
            </a:r>
            <a:endParaRPr b="1">
              <a:solidFill>
                <a:srgbClr val="0000FF"/>
              </a:solidFill>
              <a:latin typeface="Droid Sans"/>
              <a:ea typeface="Droid Sans"/>
              <a:cs typeface="Droid Sans"/>
              <a:sym typeface="Droid Sans"/>
            </a:endParaRPr>
          </a:p>
        </p:txBody>
      </p:sp>
      <p:pic>
        <p:nvPicPr>
          <p:cNvPr descr="latest" id="1522" name="Google Shape;1522;p72"/>
          <p:cNvPicPr preferRelativeResize="0"/>
          <p:nvPr/>
        </p:nvPicPr>
        <p:blipFill>
          <a:blip r:embed="rId5">
            <a:alphaModFix/>
          </a:blip>
          <a:stretch>
            <a:fillRect/>
          </a:stretch>
        </p:blipFill>
        <p:spPr>
          <a:xfrm>
            <a:off x="437575" y="1713750"/>
            <a:ext cx="1041634" cy="685799"/>
          </a:xfrm>
          <a:prstGeom prst="rect">
            <a:avLst/>
          </a:prstGeom>
          <a:noFill/>
          <a:ln>
            <a:noFill/>
          </a:ln>
        </p:spPr>
      </p:pic>
      <p:sp>
        <p:nvSpPr>
          <p:cNvPr id="1523" name="Google Shape;1523;p72"/>
          <p:cNvSpPr txBox="1"/>
          <p:nvPr/>
        </p:nvSpPr>
        <p:spPr>
          <a:xfrm rot="-1353">
            <a:off x="456469" y="1808509"/>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524" name="Google Shape;1524;p72"/>
          <p:cNvPicPr preferRelativeResize="0"/>
          <p:nvPr/>
        </p:nvPicPr>
        <p:blipFill>
          <a:blip r:embed="rId5">
            <a:alphaModFix/>
          </a:blip>
          <a:stretch>
            <a:fillRect/>
          </a:stretch>
        </p:blipFill>
        <p:spPr>
          <a:xfrm>
            <a:off x="990600" y="2743200"/>
            <a:ext cx="1041634" cy="685799"/>
          </a:xfrm>
          <a:prstGeom prst="rect">
            <a:avLst/>
          </a:prstGeom>
          <a:noFill/>
          <a:ln>
            <a:noFill/>
          </a:ln>
        </p:spPr>
      </p:pic>
      <p:sp>
        <p:nvSpPr>
          <p:cNvPr id="1525" name="Google Shape;1525;p72"/>
          <p:cNvSpPr txBox="1"/>
          <p:nvPr/>
        </p:nvSpPr>
        <p:spPr>
          <a:xfrm rot="-1569">
            <a:off x="1047775" y="2838033"/>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526" name="Google Shape;1526;p72"/>
          <p:cNvCxnSpPr>
            <a:stCxn id="1514" idx="3"/>
            <a:endCxn id="1515" idx="1"/>
          </p:cNvCxnSpPr>
          <p:nvPr/>
        </p:nvCxnSpPr>
        <p:spPr>
          <a:xfrm>
            <a:off x="2279350" y="2056650"/>
            <a:ext cx="291000" cy="0"/>
          </a:xfrm>
          <a:prstGeom prst="straightConnector1">
            <a:avLst/>
          </a:prstGeom>
          <a:noFill/>
          <a:ln cap="flat" cmpd="sng" w="19050">
            <a:solidFill>
              <a:schemeClr val="dk2"/>
            </a:solidFill>
            <a:prstDash val="solid"/>
            <a:round/>
            <a:headEnd len="med" w="med" type="none"/>
            <a:tailEnd len="med" w="med" type="triangle"/>
          </a:ln>
        </p:spPr>
      </p:cxnSp>
      <p:cxnSp>
        <p:nvCxnSpPr>
          <p:cNvPr id="1527" name="Google Shape;1527;p72"/>
          <p:cNvCxnSpPr>
            <a:stCxn id="1515" idx="3"/>
            <a:endCxn id="1516" idx="1"/>
          </p:cNvCxnSpPr>
          <p:nvPr/>
        </p:nvCxnSpPr>
        <p:spPr>
          <a:xfrm>
            <a:off x="3227575" y="2056650"/>
            <a:ext cx="291000" cy="0"/>
          </a:xfrm>
          <a:prstGeom prst="straightConnector1">
            <a:avLst/>
          </a:prstGeom>
          <a:noFill/>
          <a:ln cap="flat" cmpd="sng" w="19050">
            <a:solidFill>
              <a:schemeClr val="dk2"/>
            </a:solidFill>
            <a:prstDash val="solid"/>
            <a:round/>
            <a:headEnd len="med" w="med" type="none"/>
            <a:tailEnd len="med" w="med" type="triangle"/>
          </a:ln>
        </p:spPr>
      </p:cxnSp>
      <p:cxnSp>
        <p:nvCxnSpPr>
          <p:cNvPr id="1528" name="Google Shape;1528;p72"/>
          <p:cNvCxnSpPr>
            <a:stCxn id="1516" idx="3"/>
            <a:endCxn id="1517" idx="1"/>
          </p:cNvCxnSpPr>
          <p:nvPr/>
        </p:nvCxnSpPr>
        <p:spPr>
          <a:xfrm>
            <a:off x="4280525" y="2056650"/>
            <a:ext cx="305100" cy="0"/>
          </a:xfrm>
          <a:prstGeom prst="straightConnector1">
            <a:avLst/>
          </a:prstGeom>
          <a:noFill/>
          <a:ln cap="flat" cmpd="sng" w="19050">
            <a:solidFill>
              <a:schemeClr val="dk2"/>
            </a:solidFill>
            <a:prstDash val="solid"/>
            <a:round/>
            <a:headEnd len="med" w="med" type="none"/>
            <a:tailEnd len="med" w="med" type="triangle"/>
          </a:ln>
        </p:spPr>
      </p:cxnSp>
      <p:cxnSp>
        <p:nvCxnSpPr>
          <p:cNvPr id="1529" name="Google Shape;1529;p72"/>
          <p:cNvCxnSpPr>
            <a:stCxn id="1517" idx="3"/>
            <a:endCxn id="1518" idx="1"/>
          </p:cNvCxnSpPr>
          <p:nvPr/>
        </p:nvCxnSpPr>
        <p:spPr>
          <a:xfrm>
            <a:off x="6519675" y="2056650"/>
            <a:ext cx="258900" cy="0"/>
          </a:xfrm>
          <a:prstGeom prst="straightConnector1">
            <a:avLst/>
          </a:prstGeom>
          <a:noFill/>
          <a:ln cap="flat" cmpd="sng" w="19050">
            <a:solidFill>
              <a:schemeClr val="dk2"/>
            </a:solidFill>
            <a:prstDash val="solid"/>
            <a:round/>
            <a:headEnd len="med" w="med" type="none"/>
            <a:tailEnd len="med" w="med" type="triangle"/>
          </a:ln>
        </p:spPr>
      </p:cxnSp>
      <p:sp>
        <p:nvSpPr>
          <p:cNvPr id="1530" name="Google Shape;1530;p72"/>
          <p:cNvSpPr/>
          <p:nvPr/>
        </p:nvSpPr>
        <p:spPr>
          <a:xfrm>
            <a:off x="4770300" y="2590850"/>
            <a:ext cx="944676" cy="914436"/>
          </a:xfrm>
          <a:prstGeom prst="cloud">
            <a:avLst/>
          </a:prstGeom>
          <a:solidFill>
            <a:srgbClr val="FFFFFF"/>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Droid Sans"/>
              <a:ea typeface="Droid Sans"/>
              <a:cs typeface="Droid Sans"/>
              <a:sym typeface="Droid Sans"/>
            </a:endParaRPr>
          </a:p>
        </p:txBody>
      </p:sp>
      <p:pic>
        <p:nvPicPr>
          <p:cNvPr descr="latest" id="1531" name="Google Shape;1531;p72"/>
          <p:cNvPicPr preferRelativeResize="0"/>
          <p:nvPr/>
        </p:nvPicPr>
        <p:blipFill>
          <a:blip r:embed="rId5">
            <a:alphaModFix/>
          </a:blip>
          <a:stretch>
            <a:fillRect/>
          </a:stretch>
        </p:blipFill>
        <p:spPr>
          <a:xfrm>
            <a:off x="4856881" y="2916551"/>
            <a:ext cx="625802" cy="412026"/>
          </a:xfrm>
          <a:prstGeom prst="rect">
            <a:avLst/>
          </a:prstGeom>
          <a:noFill/>
          <a:ln>
            <a:noFill/>
          </a:ln>
        </p:spPr>
      </p:pic>
      <p:cxnSp>
        <p:nvCxnSpPr>
          <p:cNvPr id="1532" name="Google Shape;1532;p72"/>
          <p:cNvCxnSpPr>
            <a:stCxn id="1520" idx="3"/>
            <a:endCxn id="1521" idx="1"/>
          </p:cNvCxnSpPr>
          <p:nvPr/>
        </p:nvCxnSpPr>
        <p:spPr>
          <a:xfrm>
            <a:off x="5791200" y="3048000"/>
            <a:ext cx="304800" cy="0"/>
          </a:xfrm>
          <a:prstGeom prst="straightConnector1">
            <a:avLst/>
          </a:prstGeom>
          <a:noFill/>
          <a:ln cap="flat" cmpd="sng" w="19050">
            <a:solidFill>
              <a:schemeClr val="dk2"/>
            </a:solidFill>
            <a:prstDash val="solid"/>
            <a:round/>
            <a:headEnd len="med" w="med" type="none"/>
            <a:tailEnd len="med" w="med" type="triangle"/>
          </a:ln>
        </p:spPr>
      </p:cxnSp>
      <p:cxnSp>
        <p:nvCxnSpPr>
          <p:cNvPr id="1533" name="Google Shape;1533;p72"/>
          <p:cNvCxnSpPr>
            <a:stCxn id="1521" idx="3"/>
            <a:endCxn id="1534" idx="1"/>
          </p:cNvCxnSpPr>
          <p:nvPr/>
        </p:nvCxnSpPr>
        <p:spPr>
          <a:xfrm>
            <a:off x="7040700" y="3048000"/>
            <a:ext cx="270900" cy="0"/>
          </a:xfrm>
          <a:prstGeom prst="straightConnector1">
            <a:avLst/>
          </a:prstGeom>
          <a:noFill/>
          <a:ln cap="flat" cmpd="sng" w="19050">
            <a:solidFill>
              <a:schemeClr val="dk2"/>
            </a:solidFill>
            <a:prstDash val="solid"/>
            <a:round/>
            <a:headEnd len="med" w="med" type="none"/>
            <a:tailEnd len="med" w="med" type="triangle"/>
          </a:ln>
        </p:spPr>
      </p:cxnSp>
      <p:sp>
        <p:nvSpPr>
          <p:cNvPr id="1535" name="Google Shape;1535;p72"/>
          <p:cNvSpPr/>
          <p:nvPr/>
        </p:nvSpPr>
        <p:spPr>
          <a:xfrm>
            <a:off x="2362200" y="2209800"/>
            <a:ext cx="6018947" cy="685800"/>
          </a:xfrm>
          <a:custGeom>
            <a:rect b="b" l="l" r="r" t="t"/>
            <a:pathLst>
              <a:path extrusionOk="0" h="27432" w="195072">
                <a:moveTo>
                  <a:pt x="195072" y="0"/>
                </a:moveTo>
                <a:lnTo>
                  <a:pt x="195072" y="12192"/>
                </a:lnTo>
                <a:lnTo>
                  <a:pt x="0" y="12192"/>
                </a:lnTo>
                <a:lnTo>
                  <a:pt x="0" y="27432"/>
                </a:lnTo>
              </a:path>
            </a:pathLst>
          </a:custGeom>
          <a:noFill/>
          <a:ln cap="flat" cmpd="sng" w="19050">
            <a:solidFill>
              <a:schemeClr val="dk2"/>
            </a:solidFill>
            <a:prstDash val="solid"/>
            <a:round/>
            <a:headEnd len="med" w="med" type="none"/>
            <a:tailEnd len="med" w="med" type="triangle"/>
          </a:ln>
        </p:spPr>
      </p:sp>
      <p:sp>
        <p:nvSpPr>
          <p:cNvPr id="1534" name="Google Shape;1534;p72"/>
          <p:cNvSpPr txBox="1"/>
          <p:nvPr/>
        </p:nvSpPr>
        <p:spPr>
          <a:xfrm>
            <a:off x="7311600" y="2895600"/>
            <a:ext cx="68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536" name="Google Shape;1536;p72"/>
          <p:cNvSpPr txBox="1"/>
          <p:nvPr/>
        </p:nvSpPr>
        <p:spPr>
          <a:xfrm>
            <a:off x="5523325" y="4070150"/>
            <a:ext cx="879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a:t>
            </a:r>
            <a:endParaRPr b="1">
              <a:solidFill>
                <a:srgbClr val="0000FF"/>
              </a:solidFill>
              <a:latin typeface="Droid Sans"/>
              <a:ea typeface="Droid Sans"/>
              <a:cs typeface="Droid Sans"/>
              <a:sym typeface="Droid Sans"/>
            </a:endParaRPr>
          </a:p>
        </p:txBody>
      </p:sp>
      <p:sp>
        <p:nvSpPr>
          <p:cNvPr id="1537" name="Google Shape;1537;p72"/>
          <p:cNvSpPr txBox="1"/>
          <p:nvPr/>
        </p:nvSpPr>
        <p:spPr>
          <a:xfrm>
            <a:off x="1981200" y="685800"/>
            <a:ext cx="1600200" cy="381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538" name="Google Shape;1538;p72"/>
          <p:cNvSpPr txBox="1"/>
          <p:nvPr/>
        </p:nvSpPr>
        <p:spPr>
          <a:xfrm>
            <a:off x="2819400" y="381000"/>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content</a:t>
            </a:r>
            <a:endParaRPr i="1">
              <a:latin typeface="Droid Serif"/>
              <a:ea typeface="Droid Serif"/>
              <a:cs typeface="Droid Serif"/>
              <a:sym typeface="Droid Serif"/>
            </a:endParaRPr>
          </a:p>
        </p:txBody>
      </p:sp>
      <p:cxnSp>
        <p:nvCxnSpPr>
          <p:cNvPr id="1539" name="Google Shape;1539;p72"/>
          <p:cNvCxnSpPr/>
          <p:nvPr/>
        </p:nvCxnSpPr>
        <p:spPr>
          <a:xfrm>
            <a:off x="2057400" y="1066800"/>
            <a:ext cx="0" cy="838200"/>
          </a:xfrm>
          <a:prstGeom prst="straightConnector1">
            <a:avLst/>
          </a:prstGeom>
          <a:noFill/>
          <a:ln cap="flat" cmpd="sng" w="19050">
            <a:solidFill>
              <a:schemeClr val="dk2"/>
            </a:solidFill>
            <a:prstDash val="solid"/>
            <a:round/>
            <a:headEnd len="med" w="med" type="none"/>
            <a:tailEnd len="med" w="med" type="triangle"/>
          </a:ln>
        </p:spPr>
      </p:cxnSp>
      <p:sp>
        <p:nvSpPr>
          <p:cNvPr id="1540" name="Google Shape;1540;p72"/>
          <p:cNvSpPr txBox="1"/>
          <p:nvPr/>
        </p:nvSpPr>
        <p:spPr>
          <a:xfrm>
            <a:off x="4572000" y="1447800"/>
            <a:ext cx="838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Blink</a:t>
            </a:r>
            <a:endParaRPr b="1" i="1">
              <a:latin typeface="Droid Serif"/>
              <a:ea typeface="Droid Serif"/>
              <a:cs typeface="Droid Serif"/>
              <a:sym typeface="Droid Serif"/>
            </a:endParaRPr>
          </a:p>
        </p:txBody>
      </p:sp>
      <p:sp>
        <p:nvSpPr>
          <p:cNvPr id="1541" name="Google Shape;1541;p72"/>
          <p:cNvSpPr txBox="1"/>
          <p:nvPr/>
        </p:nvSpPr>
        <p:spPr>
          <a:xfrm>
            <a:off x="3200400" y="2895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tiling</a:t>
            </a:r>
            <a:endParaRPr b="1">
              <a:solidFill>
                <a:srgbClr val="0000FF"/>
              </a:solidFill>
              <a:latin typeface="Droid Sans"/>
              <a:ea typeface="Droid Sans"/>
              <a:cs typeface="Droid Sans"/>
              <a:sym typeface="Droid Sans"/>
            </a:endParaRPr>
          </a:p>
        </p:txBody>
      </p:sp>
      <p:cxnSp>
        <p:nvCxnSpPr>
          <p:cNvPr id="1542" name="Google Shape;1542;p72"/>
          <p:cNvCxnSpPr>
            <a:stCxn id="1541" idx="3"/>
            <a:endCxn id="1520" idx="1"/>
          </p:cNvCxnSpPr>
          <p:nvPr/>
        </p:nvCxnSpPr>
        <p:spPr>
          <a:xfrm>
            <a:off x="3886200" y="3048000"/>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543" name="Google Shape;1543;p72"/>
          <p:cNvCxnSpPr>
            <a:stCxn id="1519" idx="3"/>
            <a:endCxn id="1541" idx="1"/>
          </p:cNvCxnSpPr>
          <p:nvPr/>
        </p:nvCxnSpPr>
        <p:spPr>
          <a:xfrm>
            <a:off x="2937300" y="3048000"/>
            <a:ext cx="263100" cy="0"/>
          </a:xfrm>
          <a:prstGeom prst="straightConnector1">
            <a:avLst/>
          </a:prstGeom>
          <a:noFill/>
          <a:ln cap="flat" cmpd="sng" w="19050">
            <a:solidFill>
              <a:schemeClr val="dk2"/>
            </a:solidFill>
            <a:prstDash val="solid"/>
            <a:round/>
            <a:headEnd len="med" w="med" type="none"/>
            <a:tailEnd len="med" w="med" type="triangle"/>
          </a:ln>
        </p:spPr>
      </p:cxnSp>
      <p:sp>
        <p:nvSpPr>
          <p:cNvPr id="1544" name="Google Shape;1544;p72"/>
          <p:cNvSpPr/>
          <p:nvPr/>
        </p:nvSpPr>
        <p:spPr>
          <a:xfrm>
            <a:off x="6017350" y="3200400"/>
            <a:ext cx="1602650" cy="864425"/>
          </a:xfrm>
          <a:custGeom>
            <a:rect b="b" l="l" r="r" t="t"/>
            <a:pathLst>
              <a:path extrusionOk="0" h="34577" w="64106">
                <a:moveTo>
                  <a:pt x="64106" y="0"/>
                </a:moveTo>
                <a:lnTo>
                  <a:pt x="64106" y="9144"/>
                </a:lnTo>
                <a:lnTo>
                  <a:pt x="98" y="9144"/>
                </a:lnTo>
                <a:lnTo>
                  <a:pt x="0" y="34577"/>
                </a:lnTo>
              </a:path>
            </a:pathLst>
          </a:custGeom>
          <a:noFill/>
          <a:ln cap="flat" cmpd="sng" w="19050">
            <a:solidFill>
              <a:schemeClr val="dk2"/>
            </a:solidFill>
            <a:prstDash val="solid"/>
            <a:round/>
            <a:headEnd len="med" w="med" type="none"/>
            <a:tailEnd len="med" w="med" type="triangle"/>
          </a:ln>
        </p:spPr>
      </p:sp>
      <p:cxnSp>
        <p:nvCxnSpPr>
          <p:cNvPr id="1545" name="Google Shape;1545;p72"/>
          <p:cNvCxnSpPr>
            <a:stCxn id="1536" idx="3"/>
            <a:endCxn id="1512" idx="1"/>
          </p:cNvCxnSpPr>
          <p:nvPr/>
        </p:nvCxnSpPr>
        <p:spPr>
          <a:xfrm flipH="1" rot="10800000">
            <a:off x="6403225" y="4217450"/>
            <a:ext cx="911100" cy="5100"/>
          </a:xfrm>
          <a:prstGeom prst="straightConnector1">
            <a:avLst/>
          </a:prstGeom>
          <a:noFill/>
          <a:ln cap="flat" cmpd="sng" w="19050">
            <a:solidFill>
              <a:schemeClr val="dk2"/>
            </a:solidFill>
            <a:prstDash val="solid"/>
            <a:round/>
            <a:headEnd len="med" w="med" type="none"/>
            <a:tailEnd len="med" w="med" type="triangle"/>
          </a:ln>
        </p:spPr>
      </p:cxnSp>
      <p:pic>
        <p:nvPicPr>
          <p:cNvPr descr="vertical_scroll.png" id="1546" name="Google Shape;1546;p72"/>
          <p:cNvPicPr preferRelativeResize="0"/>
          <p:nvPr/>
        </p:nvPicPr>
        <p:blipFill>
          <a:blip r:embed="rId6">
            <a:alphaModFix/>
          </a:blip>
          <a:stretch>
            <a:fillRect/>
          </a:stretch>
        </p:blipFill>
        <p:spPr>
          <a:xfrm>
            <a:off x="381001" y="2514600"/>
            <a:ext cx="609599" cy="609600"/>
          </a:xfrm>
          <a:prstGeom prst="rect">
            <a:avLst/>
          </a:prstGeom>
          <a:noFill/>
          <a:ln>
            <a:noFill/>
          </a:ln>
        </p:spPr>
      </p:pic>
      <p:cxnSp>
        <p:nvCxnSpPr>
          <p:cNvPr id="1547" name="Google Shape;1547;p72"/>
          <p:cNvCxnSpPr/>
          <p:nvPr/>
        </p:nvCxnSpPr>
        <p:spPr>
          <a:xfrm>
            <a:off x="904325" y="2867575"/>
            <a:ext cx="196500" cy="181200"/>
          </a:xfrm>
          <a:prstGeom prst="straightConnector1">
            <a:avLst/>
          </a:prstGeom>
          <a:noFill/>
          <a:ln cap="flat" cmpd="sng" w="19050">
            <a:solidFill>
              <a:schemeClr val="dk2"/>
            </a:solidFill>
            <a:prstDash val="solid"/>
            <a:round/>
            <a:headEnd len="med" w="med" type="none"/>
            <a:tailEnd len="med" w="med" type="triangle"/>
          </a:ln>
        </p:spPr>
      </p:cxnSp>
      <p:sp>
        <p:nvSpPr>
          <p:cNvPr id="1548" name="Google Shape;1548;p72"/>
          <p:cNvSpPr txBox="1"/>
          <p:nvPr/>
        </p:nvSpPr>
        <p:spPr>
          <a:xfrm>
            <a:off x="7999300" y="1904250"/>
            <a:ext cx="68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cxnSp>
        <p:nvCxnSpPr>
          <p:cNvPr id="1549" name="Google Shape;1549;p72"/>
          <p:cNvCxnSpPr>
            <a:stCxn id="1518" idx="3"/>
            <a:endCxn id="1548" idx="1"/>
          </p:cNvCxnSpPr>
          <p:nvPr/>
        </p:nvCxnSpPr>
        <p:spPr>
          <a:xfrm>
            <a:off x="7723225" y="2056650"/>
            <a:ext cx="276000" cy="0"/>
          </a:xfrm>
          <a:prstGeom prst="straightConnector1">
            <a:avLst/>
          </a:prstGeom>
          <a:noFill/>
          <a:ln cap="flat" cmpd="sng" w="19050">
            <a:solidFill>
              <a:schemeClr val="dk2"/>
            </a:solidFill>
            <a:prstDash val="solid"/>
            <a:round/>
            <a:headEnd len="med" w="med" type="none"/>
            <a:tailEnd len="med" w="med" type="triangle"/>
          </a:ln>
        </p:spPr>
      </p:cxnSp>
      <p:pic>
        <p:nvPicPr>
          <p:cNvPr descr="logo.png" id="1550" name="Google Shape;1550;p72"/>
          <p:cNvPicPr preferRelativeResize="0"/>
          <p:nvPr/>
        </p:nvPicPr>
        <p:blipFill>
          <a:blip r:embed="rId7">
            <a:alphaModFix/>
          </a:blip>
          <a:stretch>
            <a:fillRect/>
          </a:stretch>
        </p:blipFill>
        <p:spPr>
          <a:xfrm rot="127">
            <a:off x="4057992" y="4095961"/>
            <a:ext cx="554116" cy="253178"/>
          </a:xfrm>
          <a:prstGeom prst="rect">
            <a:avLst/>
          </a:prstGeom>
          <a:noFill/>
          <a:ln>
            <a:noFill/>
          </a:ln>
        </p:spPr>
      </p:pic>
      <p:sp>
        <p:nvSpPr>
          <p:cNvPr id="1551" name="Google Shape;1551;p72"/>
          <p:cNvSpPr txBox="1"/>
          <p:nvPr/>
        </p:nvSpPr>
        <p:spPr>
          <a:xfrm rot="-1353">
            <a:off x="4876800" y="267152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7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end</a:t>
            </a:r>
            <a:endParaRPr b="1" sz="3600">
              <a:solidFill>
                <a:srgbClr val="434343"/>
              </a:solidFill>
              <a:latin typeface="Droid Sans"/>
              <a:ea typeface="Droid Sans"/>
              <a:cs typeface="Droid Sans"/>
              <a:sym typeface="Droid Sans"/>
            </a:endParaRPr>
          </a:p>
        </p:txBody>
      </p:sp>
      <p:sp>
        <p:nvSpPr>
          <p:cNvPr id="1558" name="Google Shape;1558;p73"/>
          <p:cNvSpPr txBox="1"/>
          <p:nvPr/>
        </p:nvSpPr>
        <p:spPr>
          <a:xfrm>
            <a:off x="571250" y="1601375"/>
            <a:ext cx="4841700" cy="13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latin typeface="Droid Serif"/>
                <a:ea typeface="Droid Serif"/>
                <a:cs typeface="Droid Serif"/>
                <a:sym typeface="Droid Serif"/>
              </a:rPr>
              <a:t>Latest slides</a:t>
            </a:r>
            <a:r>
              <a:rPr i="1" lang="en">
                <a:solidFill>
                  <a:schemeClr val="dk1"/>
                </a:solidFill>
                <a:latin typeface="Droid Serif"/>
                <a:ea typeface="Droid Serif"/>
                <a:cs typeface="Droid Serif"/>
                <a:sym typeface="Droid Serif"/>
              </a:rPr>
              <a:t>: </a:t>
            </a:r>
            <a:r>
              <a:rPr lang="en" u="sng">
                <a:solidFill>
                  <a:schemeClr val="accent5"/>
                </a:solidFill>
                <a:latin typeface="Consolas"/>
                <a:ea typeface="Consolas"/>
                <a:cs typeface="Consolas"/>
                <a:sym typeface="Consolas"/>
                <a:hlinkClick r:id="rId3">
                  <a:extLst>
                    <a:ext uri="{A12FA001-AC4F-418D-AE19-62706E023703}">
                      <ahyp:hlinkClr val="tx"/>
                    </a:ext>
                  </a:extLst>
                </a:hlinkClick>
              </a:rPr>
              <a:t>bit.ly/lifeofapixel</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i="1">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i="1" lang="en">
                <a:solidFill>
                  <a:schemeClr val="dk1"/>
                </a:solidFill>
                <a:latin typeface="Droid Serif"/>
                <a:ea typeface="Droid Serif"/>
                <a:cs typeface="Droid Serif"/>
                <a:sym typeface="Droid Serif"/>
              </a:rPr>
              <a:t>All versions: </a:t>
            </a:r>
            <a:r>
              <a:rPr lang="en" u="sng">
                <a:solidFill>
                  <a:schemeClr val="accent5"/>
                </a:solidFill>
                <a:latin typeface="Consolas"/>
                <a:ea typeface="Consolas"/>
                <a:cs typeface="Consolas"/>
                <a:sym typeface="Consolas"/>
                <a:hlinkClick r:id="rId4">
                  <a:extLst>
                    <a:ext uri="{A12FA001-AC4F-418D-AE19-62706E023703}">
                      <ahyp:hlinkClr val="tx"/>
                    </a:ext>
                  </a:extLst>
                </a:hlinkClick>
              </a:rPr>
              <a:t>bit.ly/livesofpixels</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a:latin typeface="Droid Serif"/>
              <a:ea typeface="Droid Serif"/>
              <a:cs typeface="Droid Serif"/>
              <a:sym typeface="Droid Serif"/>
            </a:endParaRPr>
          </a:p>
        </p:txBody>
      </p:sp>
      <p:sp>
        <p:nvSpPr>
          <p:cNvPr id="1559" name="Google Shape;1559;p73"/>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1560" name="Google Shape;1560;p73"/>
          <p:cNvPicPr preferRelativeResize="0"/>
          <p:nvPr/>
        </p:nvPicPr>
        <p:blipFill>
          <a:blip r:embed="rId5">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p:nvPr/>
        </p:nvSpPr>
        <p:spPr>
          <a:xfrm>
            <a:off x="3041575" y="1809550"/>
            <a:ext cx="2858700" cy="1164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erif"/>
                <a:ea typeface="Droid Serif"/>
                <a:cs typeface="Droid Serif"/>
                <a:sym typeface="Droid Serif"/>
              </a:rPr>
              <a:t>Operating System</a:t>
            </a:r>
            <a:endParaRPr>
              <a:latin typeface="Droid Serif"/>
              <a:ea typeface="Droid Serif"/>
              <a:cs typeface="Droid Serif"/>
              <a:sym typeface="Droid Serif"/>
            </a:endParaRPr>
          </a:p>
        </p:txBody>
      </p:sp>
      <p:pic>
        <p:nvPicPr>
          <p:cNvPr descr="virtual_desktop-amd_ati_desktop.jpg" id="142" name="Google Shape;142;p19"/>
          <p:cNvPicPr preferRelativeResize="0"/>
          <p:nvPr/>
        </p:nvPicPr>
        <p:blipFill>
          <a:blip r:embed="rId3">
            <a:alphaModFix/>
          </a:blip>
          <a:stretch>
            <a:fillRect/>
          </a:stretch>
        </p:blipFill>
        <p:spPr>
          <a:xfrm>
            <a:off x="2703088" y="3271750"/>
            <a:ext cx="3274200" cy="1871750"/>
          </a:xfrm>
          <a:prstGeom prst="rect">
            <a:avLst/>
          </a:prstGeom>
          <a:noFill/>
          <a:ln>
            <a:noFill/>
          </a:ln>
        </p:spPr>
      </p:pic>
      <p:sp>
        <p:nvSpPr>
          <p:cNvPr id="143" name="Google Shape;143;p1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pixels</a:t>
            </a:r>
            <a:endParaRPr b="1" sz="3600">
              <a:solidFill>
                <a:srgbClr val="434343"/>
              </a:solidFill>
              <a:latin typeface="Droid Sans"/>
              <a:ea typeface="Droid Sans"/>
              <a:cs typeface="Droid Sans"/>
              <a:sym typeface="Droid Sans"/>
            </a:endParaRPr>
          </a:p>
        </p:txBody>
      </p:sp>
      <p:cxnSp>
        <p:nvCxnSpPr>
          <p:cNvPr id="145" name="Google Shape;145;p19"/>
          <p:cNvCxnSpPr/>
          <p:nvPr/>
        </p:nvCxnSpPr>
        <p:spPr>
          <a:xfrm flipH="1" rot="10800000">
            <a:off x="5197625" y="4081125"/>
            <a:ext cx="702600" cy="96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146" name="Google Shape;146;p19"/>
          <p:cNvPicPr preferRelativeResize="0"/>
          <p:nvPr/>
        </p:nvPicPr>
        <p:blipFill>
          <a:blip r:embed="rId4">
            <a:alphaModFix/>
          </a:blip>
          <a:stretch>
            <a:fillRect/>
          </a:stretch>
        </p:blipFill>
        <p:spPr>
          <a:xfrm>
            <a:off x="3454663" y="1089050"/>
            <a:ext cx="2234675" cy="975125"/>
          </a:xfrm>
          <a:prstGeom prst="rect">
            <a:avLst/>
          </a:prstGeom>
          <a:noFill/>
          <a:ln>
            <a:noFill/>
          </a:ln>
        </p:spPr>
      </p:pic>
      <p:sp>
        <p:nvSpPr>
          <p:cNvPr id="147" name="Google Shape;147;p19"/>
          <p:cNvSpPr/>
          <p:nvPr/>
        </p:nvSpPr>
        <p:spPr>
          <a:xfrm>
            <a:off x="3734525" y="2759775"/>
            <a:ext cx="1463100" cy="4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erif"/>
                <a:ea typeface="Droid Serif"/>
                <a:cs typeface="Droid Serif"/>
                <a:sym typeface="Droid Serif"/>
              </a:rPr>
              <a:t>Device Driver</a:t>
            </a:r>
            <a:endParaRPr>
              <a:latin typeface="Droid Serif"/>
              <a:ea typeface="Droid Serif"/>
              <a:cs typeface="Droid Serif"/>
              <a:sym typeface="Droid Serif"/>
            </a:endParaRPr>
          </a:p>
        </p:txBody>
      </p:sp>
      <p:cxnSp>
        <p:nvCxnSpPr>
          <p:cNvPr id="148" name="Google Shape;148;p19"/>
          <p:cNvCxnSpPr>
            <a:stCxn id="147" idx="2"/>
          </p:cNvCxnSpPr>
          <p:nvPr/>
        </p:nvCxnSpPr>
        <p:spPr>
          <a:xfrm flipH="1">
            <a:off x="4456475" y="3192975"/>
            <a:ext cx="9600" cy="320400"/>
          </a:xfrm>
          <a:prstGeom prst="straightConnector1">
            <a:avLst/>
          </a:prstGeom>
          <a:noFill/>
          <a:ln cap="flat" cmpd="sng" w="19050">
            <a:solidFill>
              <a:schemeClr val="dk2"/>
            </a:solidFill>
            <a:prstDash val="solid"/>
            <a:round/>
            <a:headEnd len="med" w="med" type="none"/>
            <a:tailEnd len="med" w="med" type="triangle"/>
          </a:ln>
        </p:spPr>
      </p:cxnSp>
      <p:pic>
        <p:nvPicPr>
          <p:cNvPr descr="photo.jpg" id="149" name="Google Shape;149;p19"/>
          <p:cNvPicPr preferRelativeResize="0"/>
          <p:nvPr/>
        </p:nvPicPr>
        <p:blipFill>
          <a:blip r:embed="rId5">
            <a:alphaModFix/>
          </a:blip>
          <a:stretch>
            <a:fillRect/>
          </a:stretch>
        </p:blipFill>
        <p:spPr>
          <a:xfrm>
            <a:off x="450775" y="1089050"/>
            <a:ext cx="1329901" cy="1329901"/>
          </a:xfrm>
          <a:prstGeom prst="rect">
            <a:avLst/>
          </a:prstGeom>
          <a:noFill/>
          <a:ln>
            <a:noFill/>
          </a:ln>
        </p:spPr>
      </p:pic>
      <p:cxnSp>
        <p:nvCxnSpPr>
          <p:cNvPr id="150" name="Google Shape;150;p19"/>
          <p:cNvCxnSpPr>
            <a:endCxn id="146" idx="1"/>
          </p:cNvCxnSpPr>
          <p:nvPr/>
        </p:nvCxnSpPr>
        <p:spPr>
          <a:xfrm>
            <a:off x="1848163" y="1568812"/>
            <a:ext cx="1606500" cy="7800"/>
          </a:xfrm>
          <a:prstGeom prst="straightConnector1">
            <a:avLst/>
          </a:prstGeom>
          <a:noFill/>
          <a:ln cap="flat" cmpd="sng" w="19050">
            <a:solidFill>
              <a:schemeClr val="dk2"/>
            </a:solidFill>
            <a:prstDash val="solid"/>
            <a:round/>
            <a:headEnd len="med" w="med" type="none"/>
            <a:tailEnd len="med" w="med" type="triangle"/>
          </a:ln>
        </p:spPr>
      </p:cxnSp>
      <p:pic>
        <p:nvPicPr>
          <p:cNvPr id="151" name="Google Shape;151;p19"/>
          <p:cNvPicPr preferRelativeResize="0"/>
          <p:nvPr/>
        </p:nvPicPr>
        <p:blipFill>
          <a:blip r:embed="rId6">
            <a:alphaModFix/>
          </a:blip>
          <a:stretch>
            <a:fillRect/>
          </a:stretch>
        </p:blipFill>
        <p:spPr>
          <a:xfrm>
            <a:off x="6624300" y="1568801"/>
            <a:ext cx="1905000" cy="733425"/>
          </a:xfrm>
          <a:prstGeom prst="rect">
            <a:avLst/>
          </a:prstGeom>
          <a:noFill/>
          <a:ln>
            <a:noFill/>
          </a:ln>
        </p:spPr>
      </p:pic>
      <p:sp>
        <p:nvSpPr>
          <p:cNvPr id="152" name="Google Shape;152;p19"/>
          <p:cNvSpPr txBox="1"/>
          <p:nvPr/>
        </p:nvSpPr>
        <p:spPr>
          <a:xfrm>
            <a:off x="547450" y="3334175"/>
            <a:ext cx="2052000" cy="102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textures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shaders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vertex buffers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a:t>
            </a:r>
            <a:endParaRPr>
              <a:latin typeface="Droid Serif"/>
              <a:ea typeface="Droid Serif"/>
              <a:cs typeface="Droid Serif"/>
              <a:sym typeface="Droid Serif"/>
            </a:endParaRPr>
          </a:p>
        </p:txBody>
      </p:sp>
      <p:sp>
        <p:nvSpPr>
          <p:cNvPr id="153" name="Google Shape;153;p19"/>
          <p:cNvSpPr txBox="1"/>
          <p:nvPr/>
        </p:nvSpPr>
        <p:spPr>
          <a:xfrm>
            <a:off x="505525" y="2900975"/>
            <a:ext cx="19920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#include</a:t>
            </a:r>
            <a:r>
              <a:rPr lang="en">
                <a:latin typeface="Consolas"/>
                <a:ea typeface="Consolas"/>
                <a:cs typeface="Consolas"/>
                <a:sym typeface="Consolas"/>
              </a:rPr>
              <a:t> </a:t>
            </a:r>
            <a:r>
              <a:rPr b="1" lang="en">
                <a:latin typeface="Consolas"/>
                <a:ea typeface="Consolas"/>
                <a:cs typeface="Consolas"/>
                <a:sym typeface="Consolas"/>
              </a:rPr>
              <a:t>&lt;GL/gl.h&gt;</a:t>
            </a:r>
            <a:endParaRPr>
              <a:latin typeface="Consolas"/>
              <a:ea typeface="Consolas"/>
              <a:cs typeface="Consolas"/>
              <a:sym typeface="Consolas"/>
            </a:endParaRPr>
          </a:p>
        </p:txBody>
      </p:sp>
      <p:pic>
        <p:nvPicPr>
          <p:cNvPr id="154" name="Google Shape;154;p19"/>
          <p:cNvPicPr preferRelativeResize="0"/>
          <p:nvPr/>
        </p:nvPicPr>
        <p:blipFill>
          <a:blip r:embed="rId7">
            <a:alphaModFix/>
          </a:blip>
          <a:stretch>
            <a:fillRect/>
          </a:stretch>
        </p:blipFill>
        <p:spPr>
          <a:xfrm>
            <a:off x="6676150" y="2204550"/>
            <a:ext cx="1667049" cy="629447"/>
          </a:xfrm>
          <a:prstGeom prst="rect">
            <a:avLst/>
          </a:prstGeom>
          <a:noFill/>
          <a:ln>
            <a:noFill/>
          </a:ln>
        </p:spPr>
      </p:pic>
      <p:sp>
        <p:nvSpPr>
          <p:cNvPr id="155" name="Google Shape;155;p19"/>
          <p:cNvSpPr txBox="1"/>
          <p:nvPr/>
        </p:nvSpPr>
        <p:spPr>
          <a:xfrm>
            <a:off x="6556875" y="998500"/>
            <a:ext cx="2234700" cy="17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a:p>
            <a:pPr indent="0" lvl="0" marL="0" rtl="0" algn="l">
              <a:spcBef>
                <a:spcPts val="0"/>
              </a:spcBef>
              <a:spcAft>
                <a:spcPts val="0"/>
              </a:spcAft>
              <a:buNone/>
            </a:pPr>
            <a:r>
              <a:rPr lang="en" sz="3600">
                <a:latin typeface="Droid Serif"/>
                <a:ea typeface="Droid Serif"/>
                <a:cs typeface="Droid Serif"/>
                <a:sym typeface="Droid Serif"/>
              </a:rPr>
              <a:t>(             )</a:t>
            </a:r>
            <a:endParaRPr sz="3600">
              <a:latin typeface="Droid Serif"/>
              <a:ea typeface="Droid Serif"/>
              <a:cs typeface="Droid Serif"/>
              <a:sym typeface="Droid Serif"/>
            </a:endParaRPr>
          </a:p>
          <a:p>
            <a:pPr indent="0" lvl="0" marL="0" rtl="0" algn="l">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p:txBody>
      </p:sp>
      <p:pic>
        <p:nvPicPr>
          <p:cNvPr descr="Pic 1.png" id="156" name="Google Shape;156;p19"/>
          <p:cNvPicPr preferRelativeResize="0"/>
          <p:nvPr/>
        </p:nvPicPr>
        <p:blipFill>
          <a:blip r:embed="rId8">
            <a:alphaModFix/>
          </a:blip>
          <a:stretch>
            <a:fillRect/>
          </a:stretch>
        </p:blipFill>
        <p:spPr>
          <a:xfrm>
            <a:off x="7546975" y="1122625"/>
            <a:ext cx="536919" cy="549400"/>
          </a:xfrm>
          <a:prstGeom prst="rect">
            <a:avLst/>
          </a:prstGeom>
          <a:noFill/>
          <a:ln>
            <a:noFill/>
          </a:ln>
        </p:spPr>
      </p:pic>
      <p:sp>
        <p:nvSpPr>
          <p:cNvPr id="157" name="Google Shape;157;p19"/>
          <p:cNvSpPr/>
          <p:nvPr/>
        </p:nvSpPr>
        <p:spPr>
          <a:xfrm rot="-1203049">
            <a:off x="6642725" y="3583950"/>
            <a:ext cx="727809" cy="629450"/>
          </a:xfrm>
          <a:prstGeom prst="flowChartExtra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aptop-clipart-images-and-notebook-clip-art-photo-share-submit-2.png" id="158" name="Google Shape;158;p19"/>
          <p:cNvPicPr preferRelativeResize="0"/>
          <p:nvPr/>
        </p:nvPicPr>
        <p:blipFill>
          <a:blip r:embed="rId9">
            <a:alphaModFix/>
          </a:blip>
          <a:stretch>
            <a:fillRect/>
          </a:stretch>
        </p:blipFill>
        <p:spPr>
          <a:xfrm>
            <a:off x="5808267" y="3192971"/>
            <a:ext cx="2591818" cy="16769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p:nvPr/>
        </p:nvSpPr>
        <p:spPr>
          <a:xfrm>
            <a:off x="4273625" y="1857675"/>
            <a:ext cx="1347600" cy="5391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goals</a:t>
            </a:r>
            <a:endParaRPr b="1" sz="3600">
              <a:solidFill>
                <a:srgbClr val="434343"/>
              </a:solidFill>
              <a:latin typeface="Droid Sans"/>
              <a:ea typeface="Droid Sans"/>
              <a:cs typeface="Droid Sans"/>
              <a:sym typeface="Droid Sans"/>
            </a:endParaRPr>
          </a:p>
        </p:txBody>
      </p:sp>
      <p:sp>
        <p:nvSpPr>
          <p:cNvPr id="166" name="Google Shape;166;p20"/>
          <p:cNvSpPr txBox="1"/>
          <p:nvPr/>
        </p:nvSpPr>
        <p:spPr>
          <a:xfrm>
            <a:off x="570325" y="1335700"/>
            <a:ext cx="7707300" cy="110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AutoNum type="arabicPeriod"/>
            </a:pPr>
            <a:r>
              <a:rPr i="1" lang="en" sz="1800">
                <a:latin typeface="Droid Serif"/>
                <a:ea typeface="Droid Serif"/>
                <a:cs typeface="Droid Serif"/>
                <a:sym typeface="Droid Serif"/>
              </a:rPr>
              <a:t>render content into pixels</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AutoNum type="arabicPeriod"/>
            </a:pPr>
            <a:r>
              <a:rPr i="1" lang="en" sz="1800">
                <a:latin typeface="Droid Serif"/>
                <a:ea typeface="Droid Serif"/>
                <a:cs typeface="Droid Serif"/>
                <a:sym typeface="Droid Serif"/>
              </a:rPr>
              <a:t>build data structures to enable </a:t>
            </a:r>
            <a:r>
              <a:rPr b="1" i="1" lang="en" sz="1800">
                <a:latin typeface="Droid Serif"/>
                <a:ea typeface="Droid Serif"/>
                <a:cs typeface="Droid Serif"/>
                <a:sym typeface="Droid Serif"/>
              </a:rPr>
              <a:t>updating</a:t>
            </a:r>
            <a:r>
              <a:rPr i="1" lang="en" sz="1800">
                <a:latin typeface="Droid Serif"/>
                <a:ea typeface="Droid Serif"/>
                <a:cs typeface="Droid Serif"/>
                <a:sym typeface="Droid Serif"/>
              </a:rPr>
              <a:t> the rendering efficiently</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p:txBody>
      </p:sp>
      <p:cxnSp>
        <p:nvCxnSpPr>
          <p:cNvPr id="167" name="Google Shape;167;p20"/>
          <p:cNvCxnSpPr/>
          <p:nvPr/>
        </p:nvCxnSpPr>
        <p:spPr>
          <a:xfrm>
            <a:off x="741150" y="4235125"/>
            <a:ext cx="2772000" cy="0"/>
          </a:xfrm>
          <a:prstGeom prst="straightConnector1">
            <a:avLst/>
          </a:prstGeom>
          <a:noFill/>
          <a:ln cap="flat" cmpd="sng" w="28575">
            <a:solidFill>
              <a:schemeClr val="dk2"/>
            </a:solidFill>
            <a:prstDash val="solid"/>
            <a:round/>
            <a:headEnd len="med" w="med" type="none"/>
            <a:tailEnd len="med" w="med" type="triangle"/>
          </a:ln>
        </p:spPr>
      </p:cxnSp>
      <p:sp>
        <p:nvSpPr>
          <p:cNvPr id="168" name="Google Shape;168;p20"/>
          <p:cNvSpPr/>
          <p:nvPr/>
        </p:nvSpPr>
        <p:spPr>
          <a:xfrm>
            <a:off x="741150" y="3351375"/>
            <a:ext cx="1395600" cy="539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initial render</a:t>
            </a:r>
            <a:endParaRPr>
              <a:latin typeface="Droid Serif"/>
              <a:ea typeface="Droid Serif"/>
              <a:cs typeface="Droid Serif"/>
              <a:sym typeface="Droid Serif"/>
            </a:endParaRPr>
          </a:p>
        </p:txBody>
      </p:sp>
      <p:sp>
        <p:nvSpPr>
          <p:cNvPr id="169" name="Google Shape;169;p20"/>
          <p:cNvSpPr/>
          <p:nvPr/>
        </p:nvSpPr>
        <p:spPr>
          <a:xfrm>
            <a:off x="2414350"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0" name="Google Shape;170;p20"/>
          <p:cNvSpPr/>
          <p:nvPr/>
        </p:nvSpPr>
        <p:spPr>
          <a:xfrm>
            <a:off x="2780225"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1" name="Google Shape;171;p20"/>
          <p:cNvSpPr/>
          <p:nvPr/>
        </p:nvSpPr>
        <p:spPr>
          <a:xfrm>
            <a:off x="3146100"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2" name="Google Shape;172;p20"/>
          <p:cNvSpPr txBox="1"/>
          <p:nvPr/>
        </p:nvSpPr>
        <p:spPr>
          <a:xfrm rot="3555041">
            <a:off x="18672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3" name="Google Shape;173;p20"/>
          <p:cNvSpPr txBox="1"/>
          <p:nvPr/>
        </p:nvSpPr>
        <p:spPr>
          <a:xfrm rot="3555041">
            <a:off x="22565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4" name="Google Shape;174;p20"/>
          <p:cNvSpPr txBox="1"/>
          <p:nvPr/>
        </p:nvSpPr>
        <p:spPr>
          <a:xfrm rot="3555041">
            <a:off x="26409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5" name="Google Shape;175;p20"/>
          <p:cNvSpPr txBox="1"/>
          <p:nvPr/>
        </p:nvSpPr>
        <p:spPr>
          <a:xfrm>
            <a:off x="676200" y="4235125"/>
            <a:ext cx="5679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time</a:t>
            </a:r>
            <a:endParaRPr i="1">
              <a:latin typeface="Droid Serif"/>
              <a:ea typeface="Droid Serif"/>
              <a:cs typeface="Droid Serif"/>
              <a:sym typeface="Droid Serif"/>
            </a:endParaRPr>
          </a:p>
        </p:txBody>
      </p:sp>
      <p:sp>
        <p:nvSpPr>
          <p:cNvPr id="176" name="Google Shape;176;p20"/>
          <p:cNvSpPr txBox="1"/>
          <p:nvPr/>
        </p:nvSpPr>
        <p:spPr>
          <a:xfrm>
            <a:off x="4639375" y="2646950"/>
            <a:ext cx="3378600" cy="19155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user input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asynchronous loading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animations</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scrolling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zooming</a:t>
            </a:r>
            <a:endParaRPr sz="1800">
              <a:latin typeface="Droid Serif"/>
              <a:ea typeface="Droid Serif"/>
              <a:cs typeface="Droid Serif"/>
              <a:sym typeface="Droid Serif"/>
            </a:endParaRPr>
          </a:p>
        </p:txBody>
      </p:sp>
      <p:cxnSp>
        <p:nvCxnSpPr>
          <p:cNvPr id="177" name="Google Shape;177;p20"/>
          <p:cNvCxnSpPr/>
          <p:nvPr/>
        </p:nvCxnSpPr>
        <p:spPr>
          <a:xfrm rot="10800000">
            <a:off x="4995500" y="2271600"/>
            <a:ext cx="0" cy="356100"/>
          </a:xfrm>
          <a:prstGeom prst="straightConnector1">
            <a:avLst/>
          </a:prstGeom>
          <a:noFill/>
          <a:ln cap="flat" cmpd="sng" w="76200">
            <a:solidFill>
              <a:srgbClr val="EA9999"/>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stages</a:t>
            </a:r>
            <a:endParaRPr b="1" sz="3600">
              <a:solidFill>
                <a:srgbClr val="434343"/>
              </a:solidFill>
              <a:latin typeface="Droid Sans"/>
              <a:ea typeface="Droid Sans"/>
              <a:cs typeface="Droid Sans"/>
              <a:sym typeface="Droid Sans"/>
            </a:endParaRPr>
          </a:p>
        </p:txBody>
      </p:sp>
      <p:grpSp>
        <p:nvGrpSpPr>
          <p:cNvPr id="184" name="Google Shape;184;p21"/>
          <p:cNvGrpSpPr/>
          <p:nvPr/>
        </p:nvGrpSpPr>
        <p:grpSpPr>
          <a:xfrm>
            <a:off x="7091530" y="2273849"/>
            <a:ext cx="1391997" cy="900622"/>
            <a:chOff x="4659550" y="2033075"/>
            <a:chExt cx="3929975" cy="2542694"/>
          </a:xfrm>
        </p:grpSpPr>
        <p:pic>
          <p:nvPicPr>
            <p:cNvPr descr="flat,800x800,075,t.jpg" id="185" name="Google Shape;185;p21"/>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86" name="Google Shape;186;p21"/>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87" name="Google Shape;187;p21"/>
          <p:cNvSpPr txBox="1"/>
          <p:nvPr/>
        </p:nvSpPr>
        <p:spPr>
          <a:xfrm>
            <a:off x="514750" y="2533650"/>
            <a:ext cx="1600200" cy="381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88" name="Google Shape;188;p21"/>
          <p:cNvSpPr txBox="1"/>
          <p:nvPr/>
        </p:nvSpPr>
        <p:spPr>
          <a:xfrm>
            <a:off x="1352950" y="2228850"/>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189" name="Google Shape;189;p21"/>
          <p:cNvSpPr txBox="1"/>
          <p:nvPr/>
        </p:nvSpPr>
        <p:spPr>
          <a:xfrm>
            <a:off x="2394850" y="2571750"/>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0" name="Google Shape;190;p21"/>
          <p:cNvSpPr txBox="1"/>
          <p:nvPr/>
        </p:nvSpPr>
        <p:spPr>
          <a:xfrm>
            <a:off x="4333550" y="2571750"/>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1" name="Google Shape;191;p21"/>
          <p:cNvSpPr txBox="1"/>
          <p:nvPr/>
        </p:nvSpPr>
        <p:spPr>
          <a:xfrm>
            <a:off x="6159700" y="2571763"/>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2" name="Google Shape;192;p21"/>
          <p:cNvSpPr/>
          <p:nvPr/>
        </p:nvSpPr>
        <p:spPr>
          <a:xfrm>
            <a:off x="3364200" y="2266650"/>
            <a:ext cx="701100" cy="907800"/>
          </a:xfrm>
          <a:prstGeom prst="plaque">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a:t>
            </a:r>
            <a:endParaRPr b="1" sz="1800">
              <a:latin typeface="Droid Sans"/>
              <a:ea typeface="Droid Sans"/>
              <a:cs typeface="Droid Sans"/>
              <a:sym typeface="Droid Sans"/>
            </a:endParaRPr>
          </a:p>
        </p:txBody>
      </p:sp>
      <p:sp>
        <p:nvSpPr>
          <p:cNvPr id="193" name="Google Shape;193;p21"/>
          <p:cNvSpPr/>
          <p:nvPr/>
        </p:nvSpPr>
        <p:spPr>
          <a:xfrm>
            <a:off x="5227863" y="2266650"/>
            <a:ext cx="701100" cy="907800"/>
          </a:xfrm>
          <a:prstGeom prst="plaque">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a:t>
            </a:r>
            <a:endParaRPr b="1" sz="1800">
              <a:latin typeface="Droid Sans"/>
              <a:ea typeface="Droid Sans"/>
              <a:cs typeface="Droid Sans"/>
              <a:sym typeface="Droid Sans"/>
            </a:endParaRPr>
          </a:p>
        </p:txBody>
      </p:sp>
      <p:sp>
        <p:nvSpPr>
          <p:cNvPr id="194" name="Google Shape;194;p21"/>
          <p:cNvSpPr txBox="1"/>
          <p:nvPr/>
        </p:nvSpPr>
        <p:spPr>
          <a:xfrm>
            <a:off x="7689075" y="2059275"/>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pixels</a:t>
            </a:r>
            <a:endParaRPr i="1">
              <a:latin typeface="Droid Serif"/>
              <a:ea typeface="Droid Serif"/>
              <a:cs typeface="Droid Serif"/>
              <a:sym typeface="Droid Serif"/>
            </a:endParaRPr>
          </a:p>
        </p:txBody>
      </p:sp>
      <p:sp>
        <p:nvSpPr>
          <p:cNvPr id="195" name="Google Shape;195;p21"/>
          <p:cNvSpPr/>
          <p:nvPr/>
        </p:nvSpPr>
        <p:spPr>
          <a:xfrm>
            <a:off x="2377725" y="1494350"/>
            <a:ext cx="4483200" cy="7344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Droid Serif"/>
                <a:ea typeface="Droid Serif"/>
                <a:cs typeface="Droid Serif"/>
                <a:sym typeface="Droid Serif"/>
              </a:rPr>
              <a:t>lifecycle</a:t>
            </a:r>
            <a:endParaRPr b="1" i="1" sz="1800">
              <a:latin typeface="Droid Serif"/>
              <a:ea typeface="Droid Serif"/>
              <a:cs typeface="Droid Serif"/>
              <a:sym typeface="Droid Serif"/>
            </a:endParaRPr>
          </a:p>
        </p:txBody>
      </p:sp>
      <p:sp>
        <p:nvSpPr>
          <p:cNvPr id="196" name="Google Shape;196;p21"/>
          <p:cNvSpPr txBox="1"/>
          <p:nvPr/>
        </p:nvSpPr>
        <p:spPr>
          <a:xfrm>
            <a:off x="3317750" y="3748225"/>
            <a:ext cx="33531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intermediate data structures</a:t>
            </a:r>
            <a:endParaRPr i="1" sz="1800">
              <a:latin typeface="Droid Serif"/>
              <a:ea typeface="Droid Serif"/>
              <a:cs typeface="Droid Serif"/>
              <a:sym typeface="Droid Serif"/>
            </a:endParaRPr>
          </a:p>
        </p:txBody>
      </p:sp>
      <p:cxnSp>
        <p:nvCxnSpPr>
          <p:cNvPr id="197" name="Google Shape;197;p21"/>
          <p:cNvCxnSpPr>
            <a:endCxn id="192" idx="2"/>
          </p:cNvCxnSpPr>
          <p:nvPr/>
        </p:nvCxnSpPr>
        <p:spPr>
          <a:xfrm flipH="1" rot="10800000">
            <a:off x="3706950" y="3174450"/>
            <a:ext cx="7800" cy="606900"/>
          </a:xfrm>
          <a:prstGeom prst="straightConnector1">
            <a:avLst/>
          </a:prstGeom>
          <a:noFill/>
          <a:ln cap="flat" cmpd="sng" w="19050">
            <a:solidFill>
              <a:schemeClr val="dk2"/>
            </a:solidFill>
            <a:prstDash val="solid"/>
            <a:round/>
            <a:headEnd len="med" w="med" type="none"/>
            <a:tailEnd len="med" w="med" type="triangle"/>
          </a:ln>
        </p:spPr>
      </p:cxnSp>
      <p:cxnSp>
        <p:nvCxnSpPr>
          <p:cNvPr id="198" name="Google Shape;198;p21"/>
          <p:cNvCxnSpPr>
            <a:endCxn id="193" idx="2"/>
          </p:cNvCxnSpPr>
          <p:nvPr/>
        </p:nvCxnSpPr>
        <p:spPr>
          <a:xfrm rot="10800000">
            <a:off x="5578413" y="3174450"/>
            <a:ext cx="2700" cy="615000"/>
          </a:xfrm>
          <a:prstGeom prst="straightConnector1">
            <a:avLst/>
          </a:prstGeom>
          <a:noFill/>
          <a:ln cap="flat" cmpd="sng" w="19050">
            <a:solidFill>
              <a:schemeClr val="dk2"/>
            </a:solidFill>
            <a:prstDash val="solid"/>
            <a:round/>
            <a:headEnd len="med" w="med" type="none"/>
            <a:tailEnd len="med" w="med" type="triangle"/>
          </a:ln>
        </p:spPr>
      </p:cxnSp>
      <p:cxnSp>
        <p:nvCxnSpPr>
          <p:cNvPr id="199" name="Google Shape;199;p21"/>
          <p:cNvCxnSpPr>
            <a:endCxn id="189" idx="1"/>
          </p:cNvCxnSpPr>
          <p:nvPr/>
        </p:nvCxnSpPr>
        <p:spPr>
          <a:xfrm>
            <a:off x="2114950" y="2724150"/>
            <a:ext cx="279900" cy="0"/>
          </a:xfrm>
          <a:prstGeom prst="straightConnector1">
            <a:avLst/>
          </a:prstGeom>
          <a:noFill/>
          <a:ln cap="flat" cmpd="sng" w="19050">
            <a:solidFill>
              <a:schemeClr val="dk2"/>
            </a:solidFill>
            <a:prstDash val="solid"/>
            <a:round/>
            <a:headEnd len="med" w="med" type="none"/>
            <a:tailEnd len="med" w="med" type="triangle"/>
          </a:ln>
        </p:spPr>
      </p:cxnSp>
      <p:cxnSp>
        <p:nvCxnSpPr>
          <p:cNvPr id="200" name="Google Shape;200;p21"/>
          <p:cNvCxnSpPr>
            <a:stCxn id="189" idx="3"/>
            <a:endCxn id="192" idx="1"/>
          </p:cNvCxnSpPr>
          <p:nvPr/>
        </p:nvCxnSpPr>
        <p:spPr>
          <a:xfrm flipH="1" rot="10800000">
            <a:off x="3095950" y="2720550"/>
            <a:ext cx="268200" cy="3600"/>
          </a:xfrm>
          <a:prstGeom prst="straightConnector1">
            <a:avLst/>
          </a:prstGeom>
          <a:noFill/>
          <a:ln cap="flat" cmpd="sng" w="19050">
            <a:solidFill>
              <a:schemeClr val="dk2"/>
            </a:solidFill>
            <a:prstDash val="solid"/>
            <a:round/>
            <a:headEnd len="med" w="med" type="none"/>
            <a:tailEnd len="med" w="med" type="triangle"/>
          </a:ln>
        </p:spPr>
      </p:cxnSp>
      <p:cxnSp>
        <p:nvCxnSpPr>
          <p:cNvPr id="201" name="Google Shape;201;p21"/>
          <p:cNvCxnSpPr>
            <a:stCxn id="192" idx="3"/>
            <a:endCxn id="190" idx="1"/>
          </p:cNvCxnSpPr>
          <p:nvPr/>
        </p:nvCxnSpPr>
        <p:spPr>
          <a:xfrm>
            <a:off x="4065300" y="2720550"/>
            <a:ext cx="268200" cy="3600"/>
          </a:xfrm>
          <a:prstGeom prst="straightConnector1">
            <a:avLst/>
          </a:prstGeom>
          <a:noFill/>
          <a:ln cap="flat" cmpd="sng" w="19050">
            <a:solidFill>
              <a:schemeClr val="dk2"/>
            </a:solidFill>
            <a:prstDash val="solid"/>
            <a:round/>
            <a:headEnd len="med" w="med" type="none"/>
            <a:tailEnd len="med" w="med" type="triangle"/>
          </a:ln>
        </p:spPr>
      </p:cxnSp>
      <p:cxnSp>
        <p:nvCxnSpPr>
          <p:cNvPr id="202" name="Google Shape;202;p21"/>
          <p:cNvCxnSpPr>
            <a:stCxn id="190" idx="3"/>
            <a:endCxn id="193" idx="1"/>
          </p:cNvCxnSpPr>
          <p:nvPr/>
        </p:nvCxnSpPr>
        <p:spPr>
          <a:xfrm flipH="1" rot="10800000">
            <a:off x="5034650" y="2720550"/>
            <a:ext cx="193200" cy="3600"/>
          </a:xfrm>
          <a:prstGeom prst="straightConnector1">
            <a:avLst/>
          </a:prstGeom>
          <a:noFill/>
          <a:ln cap="flat" cmpd="sng" w="19050">
            <a:solidFill>
              <a:schemeClr val="dk2"/>
            </a:solidFill>
            <a:prstDash val="solid"/>
            <a:round/>
            <a:headEnd len="med" w="med" type="none"/>
            <a:tailEnd len="med" w="med" type="triangle"/>
          </a:ln>
        </p:spPr>
      </p:cxnSp>
      <p:cxnSp>
        <p:nvCxnSpPr>
          <p:cNvPr id="203" name="Google Shape;203;p21"/>
          <p:cNvCxnSpPr>
            <a:stCxn id="193" idx="3"/>
            <a:endCxn id="191" idx="1"/>
          </p:cNvCxnSpPr>
          <p:nvPr/>
        </p:nvCxnSpPr>
        <p:spPr>
          <a:xfrm>
            <a:off x="5928963" y="2720550"/>
            <a:ext cx="230700" cy="3600"/>
          </a:xfrm>
          <a:prstGeom prst="straightConnector1">
            <a:avLst/>
          </a:prstGeom>
          <a:noFill/>
          <a:ln cap="flat" cmpd="sng" w="19050">
            <a:solidFill>
              <a:schemeClr val="dk2"/>
            </a:solidFill>
            <a:prstDash val="solid"/>
            <a:round/>
            <a:headEnd len="med" w="med" type="none"/>
            <a:tailEnd len="med" w="med" type="triangle"/>
          </a:ln>
        </p:spPr>
      </p:cxnSp>
      <p:cxnSp>
        <p:nvCxnSpPr>
          <p:cNvPr id="204" name="Google Shape;204;p21"/>
          <p:cNvCxnSpPr>
            <a:stCxn id="191" idx="3"/>
            <a:endCxn id="186" idx="1"/>
          </p:cNvCxnSpPr>
          <p:nvPr/>
        </p:nvCxnSpPr>
        <p:spPr>
          <a:xfrm>
            <a:off x="6860800" y="2724163"/>
            <a:ext cx="230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